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92" r:id="rId25"/>
    <p:sldId id="282" r:id="rId26"/>
    <p:sldId id="283" r:id="rId27"/>
    <p:sldId id="284" r:id="rId28"/>
    <p:sldId id="285" r:id="rId29"/>
    <p:sldId id="286" r:id="rId30"/>
    <p:sldId id="287" r:id="rId31"/>
    <p:sldId id="288" r:id="rId32"/>
    <p:sldId id="289" r:id="rId33"/>
    <p:sldId id="290" r:id="rId3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7" autoAdjust="0"/>
    <p:restoredTop sz="94660"/>
  </p:normalViewPr>
  <p:slideViewPr>
    <p:cSldViewPr snapToGrid="0">
      <p:cViewPr varScale="1">
        <p:scale>
          <a:sx n="63" d="100"/>
          <a:sy n="63" d="100"/>
        </p:scale>
        <p:origin x="2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51230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85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912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2279938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27927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425260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130301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2905555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657E987D-718B-4B6F-9738-0A4CEADDD781}" type="slidenum">
              <a:rPr lang="es-ES" altLang="es-CO"/>
              <a:pPr/>
              <a:t>‹Nr.›</a:t>
            </a:fld>
            <a:endParaRPr lang="es-ES" altLang="es-CO"/>
          </a:p>
        </p:txBody>
      </p:sp>
    </p:spTree>
    <p:extLst>
      <p:ext uri="{BB962C8B-B14F-4D97-AF65-F5344CB8AC3E}">
        <p14:creationId xmlns:p14="http://schemas.microsoft.com/office/powerpoint/2010/main" val="336050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312299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91F24BC-3EC6-4564-82E7-6B17E5851147}" type="datetimeFigureOut">
              <a:rPr lang="es-CO" smtClean="0"/>
              <a:t>7/07/18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255501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91F24BC-3EC6-4564-82E7-6B17E5851147}" type="datetimeFigureOut">
              <a:rPr lang="es-CO" smtClean="0"/>
              <a:t>7/07/18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227736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91F24BC-3EC6-4564-82E7-6B17E5851147}" type="datetimeFigureOut">
              <a:rPr lang="es-CO" smtClean="0"/>
              <a:t>7/07/18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3739155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91F24BC-3EC6-4564-82E7-6B17E5851147}" type="datetimeFigureOut">
              <a:rPr lang="es-CO" smtClean="0"/>
              <a:t>7/07/18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74977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F24BC-3EC6-4564-82E7-6B17E5851147}" type="datetimeFigureOut">
              <a:rPr lang="es-CO" smtClean="0"/>
              <a:t>7/07/18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24118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91F24BC-3EC6-4564-82E7-6B17E5851147}" type="datetimeFigureOut">
              <a:rPr lang="es-CO" smtClean="0"/>
              <a:t>7/07/18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9F1887D-5A07-4BCC-B369-AC5A6A0667E3}" type="slidenum">
              <a:rPr lang="es-CO" smtClean="0"/>
              <a:t>‹Nr.›</a:t>
            </a:fld>
            <a:endParaRPr lang="es-CO"/>
          </a:p>
        </p:txBody>
      </p:sp>
    </p:spTree>
    <p:extLst>
      <p:ext uri="{BB962C8B-B14F-4D97-AF65-F5344CB8AC3E}">
        <p14:creationId xmlns:p14="http://schemas.microsoft.com/office/powerpoint/2010/main" val="300964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9F1887D-5A07-4BCC-B369-AC5A6A0667E3}" type="slidenum">
              <a:rPr lang="es-CO" smtClean="0"/>
              <a:t>‹Nr.›</a:t>
            </a:fld>
            <a:endParaRPr lang="es-CO"/>
          </a:p>
        </p:txBody>
      </p:sp>
      <p:sp>
        <p:nvSpPr>
          <p:cNvPr id="5" name="Date Placeholder 4"/>
          <p:cNvSpPr>
            <a:spLocks noGrp="1"/>
          </p:cNvSpPr>
          <p:nvPr>
            <p:ph type="dt" sz="half" idx="10"/>
          </p:nvPr>
        </p:nvSpPr>
        <p:spPr/>
        <p:txBody>
          <a:bodyPr/>
          <a:lstStyle/>
          <a:p>
            <a:fld id="{C91F24BC-3EC6-4564-82E7-6B17E5851147}" type="datetimeFigureOut">
              <a:rPr lang="es-CO" smtClean="0"/>
              <a:t>7/07/18</a:t>
            </a:fld>
            <a:endParaRPr lang="es-CO"/>
          </a:p>
        </p:txBody>
      </p:sp>
    </p:spTree>
    <p:extLst>
      <p:ext uri="{BB962C8B-B14F-4D97-AF65-F5344CB8AC3E}">
        <p14:creationId xmlns:p14="http://schemas.microsoft.com/office/powerpoint/2010/main" val="26647691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1F24BC-3EC6-4564-82E7-6B17E5851147}" type="datetimeFigureOut">
              <a:rPr lang="es-CO" smtClean="0"/>
              <a:t>7/07/18</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F1887D-5A07-4BCC-B369-AC5A6A0667E3}" type="slidenum">
              <a:rPr lang="es-CO" smtClean="0"/>
              <a:t>‹Nr.›</a:t>
            </a:fld>
            <a:endParaRPr lang="es-CO"/>
          </a:p>
        </p:txBody>
      </p:sp>
    </p:spTree>
    <p:extLst>
      <p:ext uri="{BB962C8B-B14F-4D97-AF65-F5344CB8AC3E}">
        <p14:creationId xmlns:p14="http://schemas.microsoft.com/office/powerpoint/2010/main" val="33547430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www.minambiente.gov.co/documentos/ley_1259_191208.pdf" TargetMode="External"/><Relationship Id="rId4"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eg"/><Relationship Id="rId5" Type="http://schemas.openxmlformats.org/officeDocument/2006/relationships/image" Target="../media/image29.jp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Accidentes%20-%20lesiones.pp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4.emf"/><Relationship Id="rId5" Type="http://schemas.openxmlformats.org/officeDocument/2006/relationships/image" Target="../media/image3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gif"/></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jp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1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6"/>
          <p:cNvSpPr txBox="1">
            <a:spLocks noChangeArrowheads="1"/>
          </p:cNvSpPr>
          <p:nvPr/>
        </p:nvSpPr>
        <p:spPr bwMode="auto">
          <a:xfrm>
            <a:off x="2865438" y="855664"/>
            <a:ext cx="68310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4000" b="1" dirty="0">
                <a:cs typeface="Arial" panose="020B0604020202020204" pitchFamily="34" charset="0"/>
              </a:rPr>
              <a:t>El buen Conductor </a:t>
            </a:r>
            <a:r>
              <a:rPr lang="es-ES" altLang="es-CO" sz="4000" b="1" i="1" dirty="0" err="1">
                <a:solidFill>
                  <a:srgbClr val="0070C0"/>
                </a:solidFill>
                <a:latin typeface="Century Gothic" panose="020B0502020202020204" pitchFamily="34" charset="0"/>
                <a:cs typeface="Arial" panose="020B0604020202020204" pitchFamily="34" charset="0"/>
              </a:rPr>
              <a:t>Esconaltur</a:t>
            </a:r>
            <a:endParaRPr lang="es-ES" altLang="es-CO" sz="4000" b="1" i="1" dirty="0">
              <a:solidFill>
                <a:srgbClr val="0070C0"/>
              </a:solidFill>
              <a:latin typeface="Century Gothic" panose="020B0502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2063553" y="4437113"/>
            <a:ext cx="8266667" cy="1457143"/>
          </a:xfrm>
          <a:prstGeom prst="rect">
            <a:avLst/>
          </a:prstGeom>
        </p:spPr>
      </p:pic>
    </p:spTree>
    <p:extLst>
      <p:ext uri="{BB962C8B-B14F-4D97-AF65-F5344CB8AC3E}">
        <p14:creationId xmlns:p14="http://schemas.microsoft.com/office/powerpoint/2010/main" val="883551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1631950" y="1196975"/>
            <a:ext cx="5493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dirty="0"/>
              <a:t>2.1 Salud Ocupacional para el “buen conductor”</a:t>
            </a:r>
          </a:p>
        </p:txBody>
      </p:sp>
      <p:sp>
        <p:nvSpPr>
          <p:cNvPr id="13315" name="Rectangle 7"/>
          <p:cNvSpPr>
            <a:spLocks noChangeArrowheads="1"/>
          </p:cNvSpPr>
          <p:nvPr/>
        </p:nvSpPr>
        <p:spPr bwMode="auto">
          <a:xfrm>
            <a:off x="1703389" y="2349500"/>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a:t>La forma de sentarse y de sostener el volante afecta notablemente la conducción de los vehículos y la salud del conductor por ello es importante:</a:t>
            </a:r>
          </a:p>
        </p:txBody>
      </p:sp>
      <p:sp>
        <p:nvSpPr>
          <p:cNvPr id="13316" name="Rectangle 8"/>
          <p:cNvSpPr>
            <a:spLocks noChangeArrowheads="1"/>
          </p:cNvSpPr>
          <p:nvPr/>
        </p:nvSpPr>
        <p:spPr bwMode="auto">
          <a:xfrm>
            <a:off x="4943475" y="1773238"/>
            <a:ext cx="2395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FF0000"/>
                </a:solidFill>
              </a:rPr>
              <a:t>b. Posturas adecuadas</a:t>
            </a:r>
          </a:p>
        </p:txBody>
      </p:sp>
      <p:sp>
        <p:nvSpPr>
          <p:cNvPr id="13317" name="Rectangle 9"/>
          <p:cNvSpPr>
            <a:spLocks noChangeArrowheads="1"/>
          </p:cNvSpPr>
          <p:nvPr/>
        </p:nvSpPr>
        <p:spPr bwMode="auto">
          <a:xfrm>
            <a:off x="1631951" y="3284538"/>
            <a:ext cx="5184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La silla esté ubicada de forma que se puedan alcanzar todos los controles del vehículo y que sea cómodo manejarlos</a:t>
            </a:r>
          </a:p>
        </p:txBody>
      </p:sp>
      <p:sp>
        <p:nvSpPr>
          <p:cNvPr id="13318" name="Rectangle 10"/>
          <p:cNvSpPr>
            <a:spLocks noChangeArrowheads="1"/>
          </p:cNvSpPr>
          <p:nvPr/>
        </p:nvSpPr>
        <p:spPr bwMode="auto">
          <a:xfrm>
            <a:off x="1631951" y="4090988"/>
            <a:ext cx="410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 Mantenga las rodillas en línea con las caderas</a:t>
            </a:r>
          </a:p>
        </p:txBody>
      </p:sp>
      <p:sp>
        <p:nvSpPr>
          <p:cNvPr id="13319" name="Rectangle 11"/>
          <p:cNvSpPr>
            <a:spLocks noChangeArrowheads="1"/>
          </p:cNvSpPr>
          <p:nvPr/>
        </p:nvSpPr>
        <p:spPr bwMode="auto">
          <a:xfrm>
            <a:off x="1631951" y="4672013"/>
            <a:ext cx="4105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Debe mantener las dos manos sobre el volante</a:t>
            </a:r>
          </a:p>
        </p:txBody>
      </p:sp>
      <p:sp>
        <p:nvSpPr>
          <p:cNvPr id="13320" name="Rectangle 12"/>
          <p:cNvSpPr>
            <a:spLocks noChangeArrowheads="1"/>
          </p:cNvSpPr>
          <p:nvPr/>
        </p:nvSpPr>
        <p:spPr bwMode="auto">
          <a:xfrm>
            <a:off x="1631950" y="5257800"/>
            <a:ext cx="5329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Mantenga la espalda recta y apoyada en el respaldo de la silla</a:t>
            </a:r>
          </a:p>
        </p:txBody>
      </p:sp>
      <p:sp>
        <p:nvSpPr>
          <p:cNvPr id="13321" name="Rectangle 13"/>
          <p:cNvSpPr>
            <a:spLocks noChangeArrowheads="1"/>
          </p:cNvSpPr>
          <p:nvPr/>
        </p:nvSpPr>
        <p:spPr bwMode="auto">
          <a:xfrm>
            <a:off x="1631950" y="5842000"/>
            <a:ext cx="3024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Ajuste el cinturón de seguridad</a:t>
            </a:r>
          </a:p>
        </p:txBody>
      </p:sp>
      <p:pic>
        <p:nvPicPr>
          <p:cNvPr id="13322" name="2 Imagen" descr="M23.gif"/>
          <p:cNvPicPr>
            <a:picLocks noChangeAspect="1"/>
          </p:cNvPicPr>
          <p:nvPr/>
        </p:nvPicPr>
        <p:blipFill>
          <a:blip r:embed="rId2" cstate="print">
            <a:extLst>
              <a:ext uri="{28A0092B-C50C-407E-A947-70E740481C1C}">
                <a14:useLocalDpi xmlns:a14="http://schemas.microsoft.com/office/drawing/2010/main" val="0"/>
              </a:ext>
            </a:extLst>
          </a:blip>
          <a:srcRect l="31157" t="4735" r="38301" b="74069"/>
          <a:stretch>
            <a:fillRect/>
          </a:stretch>
        </p:blipFill>
        <p:spPr bwMode="auto">
          <a:xfrm>
            <a:off x="7104063" y="3462339"/>
            <a:ext cx="187166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8"/>
          <p:cNvSpPr txBox="1">
            <a:spLocks noChangeArrowheads="1"/>
          </p:cNvSpPr>
          <p:nvPr/>
        </p:nvSpPr>
        <p:spPr bwMode="auto">
          <a:xfrm>
            <a:off x="9409114" y="3919538"/>
            <a:ext cx="1150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1400" b="1">
                <a:solidFill>
                  <a:srgbClr val="FF0000"/>
                </a:solidFill>
              </a:rPr>
              <a:t>Postura Adecuada</a:t>
            </a:r>
          </a:p>
        </p:txBody>
      </p:sp>
      <p:sp>
        <p:nvSpPr>
          <p:cNvPr id="13324" name="Line 19"/>
          <p:cNvSpPr>
            <a:spLocks noChangeShapeType="1"/>
          </p:cNvSpPr>
          <p:nvPr/>
        </p:nvSpPr>
        <p:spPr bwMode="auto">
          <a:xfrm flipH="1">
            <a:off x="8688389" y="4149726"/>
            <a:ext cx="72072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13325" name="Text Box 20"/>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745113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1631950" y="1196975"/>
            <a:ext cx="5493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dirty="0"/>
              <a:t>2.1 Salud Ocupacional para el “buen conductor”</a:t>
            </a:r>
          </a:p>
        </p:txBody>
      </p:sp>
      <p:sp>
        <p:nvSpPr>
          <p:cNvPr id="14339" name="Rectangle 6"/>
          <p:cNvSpPr>
            <a:spLocks noChangeArrowheads="1"/>
          </p:cNvSpPr>
          <p:nvPr/>
        </p:nvSpPr>
        <p:spPr bwMode="auto">
          <a:xfrm>
            <a:off x="4943476" y="1773238"/>
            <a:ext cx="2441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FF0000"/>
                </a:solidFill>
              </a:rPr>
              <a:t>c. Cuidados Especiales</a:t>
            </a:r>
          </a:p>
        </p:txBody>
      </p:sp>
      <p:sp>
        <p:nvSpPr>
          <p:cNvPr id="14340" name="Rectangle 9"/>
          <p:cNvSpPr>
            <a:spLocks noChangeArrowheads="1"/>
          </p:cNvSpPr>
          <p:nvPr/>
        </p:nvSpPr>
        <p:spPr bwMode="auto">
          <a:xfrm>
            <a:off x="1631951" y="2349500"/>
            <a:ext cx="7777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dirty="0"/>
              <a:t>Coma alimentos saludables y beba líquidos para aumentar la energía y mantenerse hidratado</a:t>
            </a:r>
          </a:p>
        </p:txBody>
      </p:sp>
      <p:sp>
        <p:nvSpPr>
          <p:cNvPr id="14341" name="Rectangle 10"/>
          <p:cNvSpPr>
            <a:spLocks noChangeArrowheads="1"/>
          </p:cNvSpPr>
          <p:nvPr/>
        </p:nvSpPr>
        <p:spPr bwMode="auto">
          <a:xfrm>
            <a:off x="1631950" y="2906713"/>
            <a:ext cx="6408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Realice ejercicios de estiramiento y calentamiento antes de iniciar la jornada</a:t>
            </a:r>
          </a:p>
        </p:txBody>
      </p:sp>
      <p:sp>
        <p:nvSpPr>
          <p:cNvPr id="14342" name="Rectangle 11"/>
          <p:cNvSpPr>
            <a:spLocks noChangeArrowheads="1"/>
          </p:cNvSpPr>
          <p:nvPr/>
        </p:nvSpPr>
        <p:spPr bwMode="auto">
          <a:xfrm>
            <a:off x="1631951" y="3484563"/>
            <a:ext cx="712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Realice pausas activas de 5 min., 2 veces al día (una en la mañana y una en la tarde)</a:t>
            </a:r>
          </a:p>
        </p:txBody>
      </p:sp>
      <p:pic>
        <p:nvPicPr>
          <p:cNvPr id="14343" name="2 Imagen" descr="M23.gif"/>
          <p:cNvPicPr>
            <a:picLocks noChangeAspect="1"/>
          </p:cNvPicPr>
          <p:nvPr/>
        </p:nvPicPr>
        <p:blipFill>
          <a:blip r:embed="rId2">
            <a:extLst>
              <a:ext uri="{28A0092B-C50C-407E-A947-70E740481C1C}">
                <a14:useLocalDpi xmlns:a14="http://schemas.microsoft.com/office/drawing/2010/main" val="0"/>
              </a:ext>
            </a:extLst>
          </a:blip>
          <a:srcRect l="18759" t="46332" r="27454" b="35707"/>
          <a:stretch>
            <a:fillRect/>
          </a:stretch>
        </p:blipFill>
        <p:spPr bwMode="auto">
          <a:xfrm>
            <a:off x="3863976" y="4221163"/>
            <a:ext cx="45370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3"/>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44828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1631950" y="1200151"/>
            <a:ext cx="370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2.2 Cuidado del Medio Ambiente</a:t>
            </a:r>
          </a:p>
        </p:txBody>
      </p:sp>
      <p:sp>
        <p:nvSpPr>
          <p:cNvPr id="2052" name="Rectangle 8"/>
          <p:cNvSpPr>
            <a:spLocks noChangeArrowheads="1"/>
          </p:cNvSpPr>
          <p:nvPr/>
        </p:nvSpPr>
        <p:spPr bwMode="auto">
          <a:xfrm>
            <a:off x="1666876" y="1700213"/>
            <a:ext cx="8893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 Absténgase de arrojar basura desde el vehículo, cargue una bolsa para almacenar temporalmente estos residuos y al momento de llegar a la regional, deposítelos en la caneca correspondiente (gris, verde o roja).</a:t>
            </a:r>
          </a:p>
        </p:txBody>
      </p:sp>
      <p:sp>
        <p:nvSpPr>
          <p:cNvPr id="2053" name="Rectangle 10"/>
          <p:cNvSpPr>
            <a:spLocks noChangeArrowheads="1"/>
          </p:cNvSpPr>
          <p:nvPr/>
        </p:nvSpPr>
        <p:spPr bwMode="auto">
          <a:xfrm>
            <a:off x="1597026" y="2420938"/>
            <a:ext cx="8315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a:t>Cuando el vehículo esté estacionado dentro de la zona de parqueo, </a:t>
            </a:r>
            <a:r>
              <a:rPr lang="es-ES" altLang="es-CO" sz="1400" b="1"/>
              <a:t>No se debe realizar ninguna de las actividades mencionadas a continuación:</a:t>
            </a:r>
          </a:p>
        </p:txBody>
      </p:sp>
      <p:sp>
        <p:nvSpPr>
          <p:cNvPr id="2054" name="Rectangle 11"/>
          <p:cNvSpPr>
            <a:spLocks noChangeArrowheads="1"/>
          </p:cNvSpPr>
          <p:nvPr/>
        </p:nvSpPr>
        <p:spPr bwMode="auto">
          <a:xfrm>
            <a:off x="1703389" y="3068638"/>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Limpiar el vehículo (lavado de tapetes, cabina, etc), esto se debe realizar en el área de lavado destinada.</a:t>
            </a:r>
          </a:p>
        </p:txBody>
      </p:sp>
      <p:sp>
        <p:nvSpPr>
          <p:cNvPr id="2055" name="Rectangle 12"/>
          <p:cNvSpPr>
            <a:spLocks noChangeArrowheads="1"/>
          </p:cNvSpPr>
          <p:nvPr/>
        </p:nvSpPr>
        <p:spPr bwMode="auto">
          <a:xfrm>
            <a:off x="3935414" y="3717925"/>
            <a:ext cx="6372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Hacer revisiones mecánicas, a excepción de que se requiera configurar los sistemas de seguridad y monitoreo del vehículo.</a:t>
            </a:r>
          </a:p>
        </p:txBody>
      </p:sp>
      <p:sp>
        <p:nvSpPr>
          <p:cNvPr id="2056" name="Rectangle 13"/>
          <p:cNvSpPr>
            <a:spLocks noChangeArrowheads="1"/>
          </p:cNvSpPr>
          <p:nvPr/>
        </p:nvSpPr>
        <p:spPr bwMode="auto">
          <a:xfrm>
            <a:off x="3935414" y="4437063"/>
            <a:ext cx="30241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Extraer o cambiar el combustible.</a:t>
            </a:r>
          </a:p>
        </p:txBody>
      </p:sp>
      <p:sp>
        <p:nvSpPr>
          <p:cNvPr id="2057" name="Rectangle 14"/>
          <p:cNvSpPr>
            <a:spLocks noChangeArrowheads="1"/>
          </p:cNvSpPr>
          <p:nvPr/>
        </p:nvSpPr>
        <p:spPr bwMode="auto">
          <a:xfrm>
            <a:off x="3935414" y="4940300"/>
            <a:ext cx="2592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dirty="0"/>
              <a:t> Vaciar el líquido de frenos.</a:t>
            </a:r>
          </a:p>
        </p:txBody>
      </p:sp>
      <p:sp>
        <p:nvSpPr>
          <p:cNvPr id="2063" name="Rectangle 22"/>
          <p:cNvSpPr>
            <a:spLocks noChangeArrowheads="1"/>
          </p:cNvSpPr>
          <p:nvPr/>
        </p:nvSpPr>
        <p:spPr bwMode="auto">
          <a:xfrm>
            <a:off x="4109244" y="5423254"/>
            <a:ext cx="2449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dirty="0"/>
              <a:t>Se debe realizar en el área de mantenimiento</a:t>
            </a:r>
          </a:p>
        </p:txBody>
      </p:sp>
      <p:sp>
        <p:nvSpPr>
          <p:cNvPr id="2064" name="Text Box 24"/>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001787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5" descr="MCj04413230000[1]"/>
          <p:cNvPicPr>
            <a:picLocks noChangeAspect="1" noChangeArrowheads="1"/>
          </p:cNvPicPr>
          <p:nvPr/>
        </p:nvPicPr>
        <p:blipFill>
          <a:blip r:embed="rId2">
            <a:extLst>
              <a:ext uri="{28A0092B-C50C-407E-A947-70E740481C1C}">
                <a14:useLocalDpi xmlns:a14="http://schemas.microsoft.com/office/drawing/2010/main" val="0"/>
              </a:ext>
            </a:extLst>
          </a:blip>
          <a:srcRect l="10701" r="17938"/>
          <a:stretch>
            <a:fillRect/>
          </a:stretch>
        </p:blipFill>
        <p:spPr bwMode="auto">
          <a:xfrm>
            <a:off x="4948239" y="2560638"/>
            <a:ext cx="1362075"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8"/>
          <p:cNvSpPr>
            <a:spLocks noChangeArrowheads="1"/>
          </p:cNvSpPr>
          <p:nvPr/>
        </p:nvSpPr>
        <p:spPr bwMode="auto">
          <a:xfrm>
            <a:off x="1631950" y="1200151"/>
            <a:ext cx="386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2.3 Comparendo Medio Ambiental</a:t>
            </a:r>
          </a:p>
        </p:txBody>
      </p:sp>
      <p:sp>
        <p:nvSpPr>
          <p:cNvPr id="16388" name="Rectangle 13"/>
          <p:cNvSpPr>
            <a:spLocks noChangeArrowheads="1"/>
          </p:cNvSpPr>
          <p:nvPr/>
        </p:nvSpPr>
        <p:spPr bwMode="auto">
          <a:xfrm>
            <a:off x="1703389" y="4341813"/>
            <a:ext cx="8713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s-ES" altLang="es-CO" sz="1400"/>
              <a:t>El comparendo ambiental contempla sanciones pedagógicas y económicas a todas aquellas personas y empresas que infrinjan las normas existentes y van desde trabajo pedagógico, hasta sellamiento de establecimientos y arresto en caso de reincidencia constante</a:t>
            </a:r>
            <a:endParaRPr lang="es-CO" altLang="es-CO" sz="1400"/>
          </a:p>
        </p:txBody>
      </p:sp>
      <p:sp>
        <p:nvSpPr>
          <p:cNvPr id="16389" name="Rectangle 14"/>
          <p:cNvSpPr>
            <a:spLocks noChangeArrowheads="1"/>
          </p:cNvSpPr>
          <p:nvPr/>
        </p:nvSpPr>
        <p:spPr bwMode="auto">
          <a:xfrm>
            <a:off x="1774826" y="1714500"/>
            <a:ext cx="86788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s-ES" altLang="es-CO" sz="1400"/>
              <a:t>Con la sanción de la </a:t>
            </a:r>
            <a:r>
              <a:rPr lang="es-ES" altLang="es-CO" sz="1400" b="1">
                <a:hlinkClick r:id="rId3"/>
              </a:rPr>
              <a:t>ley 1259</a:t>
            </a:r>
            <a:r>
              <a:rPr lang="es-ES" altLang="es-CO" sz="1400"/>
              <a:t> , se creó el comparendo ambiental, </a:t>
            </a:r>
            <a:r>
              <a:rPr lang="es-ES" altLang="es-CO" sz="1400" b="1" i="1"/>
              <a:t>instrumento de cultura ciudadana enfocado a enseñar el adecuado manejo de residuos sólidos y escombros y a prevenir la afectación del medio ambiente y la salud pública.</a:t>
            </a:r>
            <a:r>
              <a:rPr lang="es-ES" altLang="es-CO" sz="1400"/>
              <a:t> </a:t>
            </a:r>
          </a:p>
        </p:txBody>
      </p:sp>
      <p:pic>
        <p:nvPicPr>
          <p:cNvPr id="16390" name="Picture 16" descr="MCj042473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1" y="5214938"/>
            <a:ext cx="17303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7"/>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4124916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8" descr="MPj04308480000[1]"/>
          <p:cNvPicPr>
            <a:picLocks noChangeAspect="1" noChangeArrowheads="1"/>
          </p:cNvPicPr>
          <p:nvPr/>
        </p:nvPicPr>
        <p:blipFill>
          <a:blip r:embed="rId2">
            <a:extLst>
              <a:ext uri="{28A0092B-C50C-407E-A947-70E740481C1C}">
                <a14:useLocalDpi xmlns:a14="http://schemas.microsoft.com/office/drawing/2010/main" val="0"/>
              </a:ext>
            </a:extLst>
          </a:blip>
          <a:srcRect l="9785" t="13260" r="17361" b="6960"/>
          <a:stretch>
            <a:fillRect/>
          </a:stretch>
        </p:blipFill>
        <p:spPr bwMode="auto">
          <a:xfrm>
            <a:off x="8712200" y="836613"/>
            <a:ext cx="19431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5"/>
          <p:cNvSpPr>
            <a:spLocks noChangeArrowheads="1"/>
          </p:cNvSpPr>
          <p:nvPr/>
        </p:nvSpPr>
        <p:spPr bwMode="auto">
          <a:xfrm>
            <a:off x="1631951" y="3163888"/>
            <a:ext cx="669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FF0000"/>
                </a:solidFill>
              </a:rPr>
              <a:t>1.</a:t>
            </a:r>
            <a:r>
              <a:rPr lang="es-ES" altLang="es-CO" sz="1400"/>
              <a:t> No usar los recipientes o demás elementos dispuestos para depositar la basura. </a:t>
            </a:r>
          </a:p>
        </p:txBody>
      </p:sp>
      <p:sp>
        <p:nvSpPr>
          <p:cNvPr id="17412" name="Rectangle 7"/>
          <p:cNvSpPr>
            <a:spLocks noChangeArrowheads="1"/>
          </p:cNvSpPr>
          <p:nvPr/>
        </p:nvSpPr>
        <p:spPr bwMode="auto">
          <a:xfrm>
            <a:off x="1631950" y="1200151"/>
            <a:ext cx="386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2.3 Comparendo Medio Ambiental</a:t>
            </a:r>
          </a:p>
        </p:txBody>
      </p:sp>
      <p:sp>
        <p:nvSpPr>
          <p:cNvPr id="17413" name="Rectangle 9"/>
          <p:cNvSpPr>
            <a:spLocks noChangeArrowheads="1"/>
          </p:cNvSpPr>
          <p:nvPr/>
        </p:nvSpPr>
        <p:spPr bwMode="auto">
          <a:xfrm>
            <a:off x="3719513" y="1700213"/>
            <a:ext cx="4654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FF0000"/>
                </a:solidFill>
              </a:rPr>
              <a:t>¿En que casos aplica comparendo ambiental?</a:t>
            </a:r>
          </a:p>
        </p:txBody>
      </p:sp>
      <p:sp>
        <p:nvSpPr>
          <p:cNvPr id="17414" name="Rectangle 10"/>
          <p:cNvSpPr>
            <a:spLocks noChangeArrowheads="1"/>
          </p:cNvSpPr>
          <p:nvPr/>
        </p:nvSpPr>
        <p:spPr bwMode="auto">
          <a:xfrm>
            <a:off x="1631951" y="2205038"/>
            <a:ext cx="75612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a:t>Aplica para los conductores o dueños de todo tipo de vehículos desde donde se arroje basura</a:t>
            </a:r>
          </a:p>
        </p:txBody>
      </p:sp>
      <p:sp>
        <p:nvSpPr>
          <p:cNvPr id="17415" name="Rectangle 11"/>
          <p:cNvSpPr>
            <a:spLocks noChangeArrowheads="1"/>
          </p:cNvSpPr>
          <p:nvPr/>
        </p:nvSpPr>
        <p:spPr bwMode="auto">
          <a:xfrm>
            <a:off x="1703389" y="2708275"/>
            <a:ext cx="197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Casos Específicos</a:t>
            </a:r>
          </a:p>
        </p:txBody>
      </p:sp>
      <p:sp>
        <p:nvSpPr>
          <p:cNvPr id="17416" name="Rectangle 12"/>
          <p:cNvSpPr>
            <a:spLocks noChangeArrowheads="1"/>
          </p:cNvSpPr>
          <p:nvPr/>
        </p:nvSpPr>
        <p:spPr bwMode="auto">
          <a:xfrm>
            <a:off x="1631950" y="3524250"/>
            <a:ext cx="828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FF0000"/>
                </a:solidFill>
              </a:rPr>
              <a:t>2.</a:t>
            </a:r>
            <a:r>
              <a:rPr lang="es-ES" altLang="es-CO" sz="1400"/>
              <a:t> Disponer residuos sólidos y escombros en sitios de uso público no acordados ni autorizados por la autoridad competente. </a:t>
            </a:r>
          </a:p>
        </p:txBody>
      </p:sp>
      <p:sp>
        <p:nvSpPr>
          <p:cNvPr id="17417" name="Rectangle 13"/>
          <p:cNvSpPr>
            <a:spLocks noChangeArrowheads="1"/>
          </p:cNvSpPr>
          <p:nvPr/>
        </p:nvSpPr>
        <p:spPr bwMode="auto">
          <a:xfrm>
            <a:off x="1631951" y="4098925"/>
            <a:ext cx="5184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FF0000"/>
                </a:solidFill>
              </a:rPr>
              <a:t>3.</a:t>
            </a:r>
            <a:r>
              <a:rPr lang="es-ES" altLang="es-CO" sz="1400"/>
              <a:t> Arrojar basura y escombros a fuentes de aguas y bosques.</a:t>
            </a:r>
          </a:p>
        </p:txBody>
      </p:sp>
      <p:sp>
        <p:nvSpPr>
          <p:cNvPr id="17418" name="Rectangle 14"/>
          <p:cNvSpPr>
            <a:spLocks noChangeArrowheads="1"/>
          </p:cNvSpPr>
          <p:nvPr/>
        </p:nvSpPr>
        <p:spPr bwMode="auto">
          <a:xfrm>
            <a:off x="1631950" y="4486275"/>
            <a:ext cx="828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FF0000"/>
                </a:solidFill>
              </a:rPr>
              <a:t>4.</a:t>
            </a:r>
            <a:r>
              <a:rPr lang="es-ES" altLang="es-CO" sz="1400"/>
              <a:t> Lavar y hacer limpieza de cualquier objeto en vías y áreas públicas, actividades estas que causen acumulación o esparcimiento de basura.</a:t>
            </a:r>
            <a:endParaRPr lang="es-CO" altLang="es-CO" sz="1400"/>
          </a:p>
        </p:txBody>
      </p:sp>
      <p:sp>
        <p:nvSpPr>
          <p:cNvPr id="17419" name="Rectangle 15"/>
          <p:cNvSpPr>
            <a:spLocks noChangeArrowheads="1"/>
          </p:cNvSpPr>
          <p:nvPr/>
        </p:nvSpPr>
        <p:spPr bwMode="auto">
          <a:xfrm>
            <a:off x="1631951" y="5062538"/>
            <a:ext cx="6696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FF0000"/>
                </a:solidFill>
              </a:rPr>
              <a:t>5.</a:t>
            </a:r>
            <a:r>
              <a:rPr lang="es-ES" altLang="es-CO" sz="1400"/>
              <a:t> Fomentar el trasteo de basura y escombros en medios no aptos ni adecuados. </a:t>
            </a:r>
            <a:endParaRPr lang="es-CO" altLang="es-CO" sz="1400"/>
          </a:p>
        </p:txBody>
      </p:sp>
      <p:sp>
        <p:nvSpPr>
          <p:cNvPr id="17420" name="Rectangle 16"/>
          <p:cNvSpPr>
            <a:spLocks noChangeArrowheads="1"/>
          </p:cNvSpPr>
          <p:nvPr/>
        </p:nvSpPr>
        <p:spPr bwMode="auto">
          <a:xfrm>
            <a:off x="1631950" y="5421313"/>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FF0000"/>
                </a:solidFill>
              </a:rPr>
              <a:t>6.</a:t>
            </a:r>
            <a:r>
              <a:rPr lang="es-ES" altLang="es-CO" sz="1400"/>
              <a:t> Arrojar basuras desde un vehículo automotor o de tracción humana o animal en  movimiento o estático a las vías públicas, parques o áreas públicas. </a:t>
            </a:r>
            <a:endParaRPr lang="es-CO" altLang="es-CO" sz="1400"/>
          </a:p>
        </p:txBody>
      </p:sp>
      <p:sp>
        <p:nvSpPr>
          <p:cNvPr id="17421" name="Rectangle 17"/>
          <p:cNvSpPr>
            <a:spLocks noChangeArrowheads="1"/>
          </p:cNvSpPr>
          <p:nvPr/>
        </p:nvSpPr>
        <p:spPr bwMode="auto">
          <a:xfrm>
            <a:off x="1631951" y="5997575"/>
            <a:ext cx="7343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FF0000"/>
                </a:solidFill>
              </a:rPr>
              <a:t>7.</a:t>
            </a:r>
            <a:r>
              <a:rPr lang="es-ES" altLang="es-CO" sz="1400"/>
              <a:t> Disponer de Desechos Industriales, sin las medidas de seguridad necesarias o en sitios no autorizados por autoridad competente. </a:t>
            </a:r>
            <a:endParaRPr lang="es-CO" altLang="es-CO" sz="1400"/>
          </a:p>
        </p:txBody>
      </p:sp>
      <p:sp>
        <p:nvSpPr>
          <p:cNvPr id="17422" name="Text Box 19"/>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343673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919288" y="476250"/>
            <a:ext cx="828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CO" altLang="es-CO"/>
          </a:p>
        </p:txBody>
      </p:sp>
      <p:sp>
        <p:nvSpPr>
          <p:cNvPr id="19459" name="Text Box 5"/>
          <p:cNvSpPr txBox="1">
            <a:spLocks noChangeArrowheads="1"/>
          </p:cNvSpPr>
          <p:nvPr/>
        </p:nvSpPr>
        <p:spPr bwMode="auto">
          <a:xfrm>
            <a:off x="1881189" y="2317750"/>
            <a:ext cx="52482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s-ES" altLang="es-CO" sz="1400"/>
              <a:t>Recicla tu basura</a:t>
            </a:r>
          </a:p>
          <a:p>
            <a:pPr eaLnBrk="1" hangingPunct="1">
              <a:spcBef>
                <a:spcPct val="50000"/>
              </a:spcBef>
              <a:buFontTx/>
              <a:buAutoNum type="arabicPeriod"/>
            </a:pPr>
            <a:r>
              <a:rPr lang="es-ES" altLang="es-CO" sz="1400"/>
              <a:t>Mantén una dieta balanceada</a:t>
            </a:r>
          </a:p>
          <a:p>
            <a:pPr eaLnBrk="1" hangingPunct="1">
              <a:spcBef>
                <a:spcPct val="50000"/>
              </a:spcBef>
              <a:buFontTx/>
              <a:buAutoNum type="arabicPeriod"/>
            </a:pPr>
            <a:r>
              <a:rPr lang="es-ES" altLang="es-CO" sz="1400"/>
              <a:t>Evita el uso de bolsas plásticas</a:t>
            </a:r>
          </a:p>
          <a:p>
            <a:pPr eaLnBrk="1" hangingPunct="1">
              <a:spcBef>
                <a:spcPct val="50000"/>
              </a:spcBef>
              <a:buFontTx/>
              <a:buAutoNum type="arabicPeriod"/>
            </a:pPr>
            <a:r>
              <a:rPr lang="es-ES" altLang="es-CO" sz="1400"/>
              <a:t>Recicla TODO lo que puedas</a:t>
            </a:r>
          </a:p>
          <a:p>
            <a:pPr eaLnBrk="1" hangingPunct="1">
              <a:spcBef>
                <a:spcPct val="50000"/>
              </a:spcBef>
              <a:buFontTx/>
              <a:buAutoNum type="arabicPeriod"/>
            </a:pPr>
            <a:r>
              <a:rPr lang="es-ES" altLang="es-CO" sz="1400"/>
              <a:t>Utiliza bombillos ahorradores</a:t>
            </a:r>
          </a:p>
          <a:p>
            <a:pPr eaLnBrk="1" hangingPunct="1">
              <a:spcBef>
                <a:spcPct val="50000"/>
              </a:spcBef>
              <a:buFontTx/>
              <a:buAutoNum type="arabicPeriod"/>
            </a:pPr>
            <a:r>
              <a:rPr lang="es-ES" altLang="es-CO" sz="1400"/>
              <a:t>Use racionalmente el aire acondicionado y/o la calefacción</a:t>
            </a:r>
          </a:p>
          <a:p>
            <a:pPr eaLnBrk="1" hangingPunct="1">
              <a:spcBef>
                <a:spcPct val="50000"/>
              </a:spcBef>
              <a:buFontTx/>
              <a:buAutoNum type="arabicPeriod"/>
            </a:pPr>
            <a:r>
              <a:rPr lang="es-ES" altLang="es-CO" sz="1400"/>
              <a:t>Controla la emisión de gases de tu auto y procura utilizar otros medios de transporte</a:t>
            </a:r>
          </a:p>
          <a:p>
            <a:pPr eaLnBrk="1" hangingPunct="1">
              <a:spcBef>
                <a:spcPct val="50000"/>
              </a:spcBef>
              <a:buFontTx/>
              <a:buAutoNum type="arabicPeriod"/>
            </a:pPr>
            <a:r>
              <a:rPr lang="es-ES" altLang="es-CO" sz="1400"/>
              <a:t>Utiliza sólo el agua que necesitas</a:t>
            </a:r>
          </a:p>
          <a:p>
            <a:pPr eaLnBrk="1" hangingPunct="1">
              <a:spcBef>
                <a:spcPct val="50000"/>
              </a:spcBef>
              <a:buFontTx/>
              <a:buAutoNum type="arabicPeriod"/>
            </a:pPr>
            <a:r>
              <a:rPr lang="es-ES" altLang="es-CO" sz="1400"/>
              <a:t>Utiliza productos biodegradables</a:t>
            </a:r>
          </a:p>
          <a:p>
            <a:pPr eaLnBrk="1" hangingPunct="1">
              <a:spcBef>
                <a:spcPct val="50000"/>
              </a:spcBef>
              <a:buFontTx/>
              <a:buAutoNum type="arabicPeriod"/>
            </a:pPr>
            <a:r>
              <a:rPr lang="es-ES" altLang="es-CO" sz="1400"/>
              <a:t> Controla de gasto de energía diario</a:t>
            </a:r>
          </a:p>
          <a:p>
            <a:pPr eaLnBrk="1" hangingPunct="1">
              <a:spcBef>
                <a:spcPct val="50000"/>
              </a:spcBef>
              <a:buFontTx/>
              <a:buAutoNum type="arabicPeriod"/>
            </a:pPr>
            <a:r>
              <a:rPr lang="es-ES" altLang="es-CO" sz="1400"/>
              <a:t> Apaga los bombillos y electrodomésticos que no utilices</a:t>
            </a:r>
          </a:p>
        </p:txBody>
      </p:sp>
      <p:pic>
        <p:nvPicPr>
          <p:cNvPr id="1946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476" y="2286000"/>
            <a:ext cx="331152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7"/>
          <p:cNvSpPr>
            <a:spLocks noChangeArrowheads="1"/>
          </p:cNvSpPr>
          <p:nvPr/>
        </p:nvSpPr>
        <p:spPr bwMode="auto">
          <a:xfrm>
            <a:off x="1631950" y="1200151"/>
            <a:ext cx="386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2.3 Comparendo Medio Ambiental</a:t>
            </a:r>
          </a:p>
        </p:txBody>
      </p:sp>
      <p:sp>
        <p:nvSpPr>
          <p:cNvPr id="19462" name="Rectangle 9"/>
          <p:cNvSpPr>
            <a:spLocks noChangeArrowheads="1"/>
          </p:cNvSpPr>
          <p:nvPr/>
        </p:nvSpPr>
        <p:spPr bwMode="auto">
          <a:xfrm>
            <a:off x="3719513" y="1700213"/>
            <a:ext cx="15279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dirty="0">
                <a:solidFill>
                  <a:srgbClr val="FF0000"/>
                </a:solidFill>
              </a:rPr>
              <a:t>Conclusiones</a:t>
            </a:r>
          </a:p>
        </p:txBody>
      </p:sp>
      <p:sp>
        <p:nvSpPr>
          <p:cNvPr id="19463" name="Text Box 19"/>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461411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1631950" y="1200151"/>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3 Normatividad vial</a:t>
            </a:r>
          </a:p>
        </p:txBody>
      </p:sp>
      <p:sp>
        <p:nvSpPr>
          <p:cNvPr id="20483" name="Rectangle 9"/>
          <p:cNvSpPr>
            <a:spLocks noChangeArrowheads="1"/>
          </p:cNvSpPr>
          <p:nvPr/>
        </p:nvSpPr>
        <p:spPr bwMode="auto">
          <a:xfrm>
            <a:off x="1631951" y="177323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a:t>La secretaría de tránsito y transporte a través del código de tránsito de Colombia ha establecido normas para circular en las ciudades y carreteras del país</a:t>
            </a:r>
          </a:p>
        </p:txBody>
      </p:sp>
      <p:sp>
        <p:nvSpPr>
          <p:cNvPr id="20484" name="Rectangle 10"/>
          <p:cNvSpPr>
            <a:spLocks noChangeArrowheads="1"/>
          </p:cNvSpPr>
          <p:nvPr/>
        </p:nvSpPr>
        <p:spPr bwMode="auto">
          <a:xfrm>
            <a:off x="3432175" y="2444750"/>
            <a:ext cx="50722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dirty="0">
                <a:solidFill>
                  <a:srgbClr val="FF0000"/>
                </a:solidFill>
              </a:rPr>
              <a:t>Téngalas en cuenta cuando conduzca un vehículo</a:t>
            </a:r>
            <a:endParaRPr lang="es-ES" altLang="es-CO" sz="1600" b="1" i="1" dirty="0">
              <a:latin typeface="Century Gothic" panose="020B0502020202020204" pitchFamily="34" charset="0"/>
            </a:endParaRPr>
          </a:p>
        </p:txBody>
      </p:sp>
      <p:sp>
        <p:nvSpPr>
          <p:cNvPr id="20485" name="Rectangle 11"/>
          <p:cNvSpPr>
            <a:spLocks noChangeArrowheads="1"/>
          </p:cNvSpPr>
          <p:nvPr/>
        </p:nvSpPr>
        <p:spPr bwMode="auto">
          <a:xfrm>
            <a:off x="1703389" y="2947988"/>
            <a:ext cx="220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Límites de Velocidad</a:t>
            </a:r>
          </a:p>
        </p:txBody>
      </p:sp>
      <p:sp>
        <p:nvSpPr>
          <p:cNvPr id="20489" name="Text Box 15"/>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pic>
        <p:nvPicPr>
          <p:cNvPr id="20495" name="Picture 15"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816" y="3106211"/>
            <a:ext cx="3166100" cy="284394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5735960" y="4365104"/>
            <a:ext cx="57606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Tree>
    <p:extLst>
      <p:ext uri="{BB962C8B-B14F-4D97-AF65-F5344CB8AC3E}">
        <p14:creationId xmlns:p14="http://schemas.microsoft.com/office/powerpoint/2010/main" val="1766270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631950" y="1200151"/>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3 Normatividad vial</a:t>
            </a:r>
          </a:p>
        </p:txBody>
      </p:sp>
      <p:sp>
        <p:nvSpPr>
          <p:cNvPr id="21507" name="Rectangle 6"/>
          <p:cNvSpPr>
            <a:spLocks noChangeArrowheads="1"/>
          </p:cNvSpPr>
          <p:nvPr/>
        </p:nvSpPr>
        <p:spPr bwMode="auto">
          <a:xfrm>
            <a:off x="4295776" y="1220788"/>
            <a:ext cx="3675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Niveles de distancia entre vehículos</a:t>
            </a:r>
          </a:p>
        </p:txBody>
      </p:sp>
      <p:pic>
        <p:nvPicPr>
          <p:cNvPr id="21508" name="2 Imagen" descr="M6.gif"/>
          <p:cNvPicPr>
            <a:picLocks noChangeAspect="1"/>
          </p:cNvPicPr>
          <p:nvPr/>
        </p:nvPicPr>
        <p:blipFill>
          <a:blip r:embed="rId2">
            <a:extLst>
              <a:ext uri="{28A0092B-C50C-407E-A947-70E740481C1C}">
                <a14:useLocalDpi xmlns:a14="http://schemas.microsoft.com/office/drawing/2010/main" val="0"/>
              </a:ext>
            </a:extLst>
          </a:blip>
          <a:srcRect l="40860" t="14035" r="16138" b="75076"/>
          <a:stretch>
            <a:fillRect/>
          </a:stretch>
        </p:blipFill>
        <p:spPr bwMode="auto">
          <a:xfrm>
            <a:off x="5159375" y="2492375"/>
            <a:ext cx="36004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8"/>
          <p:cNvSpPr>
            <a:spLocks noChangeArrowheads="1"/>
          </p:cNvSpPr>
          <p:nvPr/>
        </p:nvSpPr>
        <p:spPr bwMode="auto">
          <a:xfrm>
            <a:off x="1631951" y="1773238"/>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a:t>Cuando conduzca, tenga en cuenta que mantener un espacio apropiado entre vehículos puede evitar accidentes. Estas son las distancias y velocidades establecidas por la normatividad vial</a:t>
            </a:r>
          </a:p>
        </p:txBody>
      </p:sp>
      <p:sp>
        <p:nvSpPr>
          <p:cNvPr id="21510" name="Rectangle 10"/>
          <p:cNvSpPr>
            <a:spLocks noChangeArrowheads="1"/>
          </p:cNvSpPr>
          <p:nvPr/>
        </p:nvSpPr>
        <p:spPr bwMode="auto">
          <a:xfrm>
            <a:off x="1774825" y="4235450"/>
            <a:ext cx="4203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Documentación obligatoria para conducir</a:t>
            </a:r>
          </a:p>
        </p:txBody>
      </p:sp>
      <p:sp>
        <p:nvSpPr>
          <p:cNvPr id="21511" name="Text Box 11"/>
          <p:cNvSpPr txBox="1">
            <a:spLocks noChangeArrowheads="1"/>
          </p:cNvSpPr>
          <p:nvPr/>
        </p:nvSpPr>
        <p:spPr bwMode="auto">
          <a:xfrm>
            <a:off x="2101850" y="4730751"/>
            <a:ext cx="20510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MX" altLang="es-CO" sz="1300" b="1">
                <a:solidFill>
                  <a:srgbClr val="FF0000"/>
                </a:solidFill>
              </a:rPr>
              <a:t>a. Tarjeta de Propiedad</a:t>
            </a:r>
            <a:endParaRPr lang="es-ES" altLang="es-CO" sz="1300" b="1">
              <a:solidFill>
                <a:srgbClr val="FF0000"/>
              </a:solidFill>
            </a:endParaRPr>
          </a:p>
        </p:txBody>
      </p:sp>
      <p:pic>
        <p:nvPicPr>
          <p:cNvPr id="21512" name="2 Imagen" descr="M9.gif"/>
          <p:cNvPicPr>
            <a:picLocks noChangeAspect="1"/>
          </p:cNvPicPr>
          <p:nvPr/>
        </p:nvPicPr>
        <p:blipFill>
          <a:blip r:embed="rId3">
            <a:lum bright="18000"/>
            <a:extLst>
              <a:ext uri="{28A0092B-C50C-407E-A947-70E740481C1C}">
                <a14:useLocalDpi xmlns:a14="http://schemas.microsoft.com/office/drawing/2010/main" val="0"/>
              </a:ext>
            </a:extLst>
          </a:blip>
          <a:srcRect l="30148" t="33147" r="37277" b="51959"/>
          <a:stretch>
            <a:fillRect/>
          </a:stretch>
        </p:blipFill>
        <p:spPr bwMode="auto">
          <a:xfrm>
            <a:off x="1992313" y="5162551"/>
            <a:ext cx="2303462"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2 Imagen" descr="M9.gif"/>
          <p:cNvPicPr>
            <a:picLocks noChangeAspect="1"/>
          </p:cNvPicPr>
          <p:nvPr/>
        </p:nvPicPr>
        <p:blipFill>
          <a:blip r:embed="rId3">
            <a:extLst>
              <a:ext uri="{28A0092B-C50C-407E-A947-70E740481C1C}">
                <a14:useLocalDpi xmlns:a14="http://schemas.microsoft.com/office/drawing/2010/main" val="0"/>
              </a:ext>
            </a:extLst>
          </a:blip>
          <a:srcRect l="30145" t="67621" r="37836" b="18752"/>
          <a:stretch>
            <a:fillRect/>
          </a:stretch>
        </p:blipFill>
        <p:spPr bwMode="auto">
          <a:xfrm>
            <a:off x="5880100" y="5195888"/>
            <a:ext cx="230505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14"/>
          <p:cNvSpPr txBox="1">
            <a:spLocks noChangeArrowheads="1"/>
          </p:cNvSpPr>
          <p:nvPr/>
        </p:nvSpPr>
        <p:spPr bwMode="auto">
          <a:xfrm>
            <a:off x="5880101" y="4724401"/>
            <a:ext cx="230346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altLang="es-CO" sz="1300" b="1">
                <a:solidFill>
                  <a:srgbClr val="FF0000"/>
                </a:solidFill>
              </a:rPr>
              <a:t>b. Licencia de Conducción </a:t>
            </a:r>
            <a:endParaRPr lang="es-ES" altLang="es-CO" sz="1300" b="1">
              <a:solidFill>
                <a:srgbClr val="FF0000"/>
              </a:solidFill>
            </a:endParaRPr>
          </a:p>
        </p:txBody>
      </p:sp>
      <p:sp>
        <p:nvSpPr>
          <p:cNvPr id="21515" name="Text Box 15"/>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pic>
        <p:nvPicPr>
          <p:cNvPr id="21516" name="Picture 6" descr="MCj023246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4125" y="2357438"/>
            <a:ext cx="1785938"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666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6" descr="02A12KBZ"/>
          <p:cNvPicPr>
            <a:picLocks noChangeAspect="1" noChangeArrowheads="1"/>
          </p:cNvPicPr>
          <p:nvPr/>
        </p:nvPicPr>
        <p:blipFill>
          <a:blip r:embed="rId2">
            <a:extLst>
              <a:ext uri="{28A0092B-C50C-407E-A947-70E740481C1C}">
                <a14:useLocalDpi xmlns:a14="http://schemas.microsoft.com/office/drawing/2010/main" val="0"/>
              </a:ext>
            </a:extLst>
          </a:blip>
          <a:srcRect l="14920" r="30800"/>
          <a:stretch>
            <a:fillRect/>
          </a:stretch>
        </p:blipFill>
        <p:spPr bwMode="auto">
          <a:xfrm>
            <a:off x="1524000" y="4292600"/>
            <a:ext cx="208438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6"/>
          <p:cNvSpPr>
            <a:spLocks noChangeArrowheads="1"/>
          </p:cNvSpPr>
          <p:nvPr/>
        </p:nvSpPr>
        <p:spPr bwMode="auto">
          <a:xfrm>
            <a:off x="1631950" y="1200151"/>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3 Normatividad vial</a:t>
            </a:r>
          </a:p>
        </p:txBody>
      </p:sp>
      <p:pic>
        <p:nvPicPr>
          <p:cNvPr id="22532" name="2 Imagen" descr="M10.gif"/>
          <p:cNvPicPr>
            <a:picLocks noChangeAspect="1"/>
          </p:cNvPicPr>
          <p:nvPr/>
        </p:nvPicPr>
        <p:blipFill>
          <a:blip r:embed="rId3">
            <a:extLst>
              <a:ext uri="{28A0092B-C50C-407E-A947-70E740481C1C}">
                <a14:useLocalDpi xmlns:a14="http://schemas.microsoft.com/office/drawing/2010/main" val="0"/>
              </a:ext>
            </a:extLst>
          </a:blip>
          <a:srcRect l="23334" t="7838" r="17453" b="79707"/>
          <a:stretch>
            <a:fillRect/>
          </a:stretch>
        </p:blipFill>
        <p:spPr bwMode="auto">
          <a:xfrm>
            <a:off x="1847850" y="2133600"/>
            <a:ext cx="44640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2 Imagen" descr="M10.gif"/>
          <p:cNvPicPr>
            <a:picLocks noChangeAspect="1"/>
          </p:cNvPicPr>
          <p:nvPr/>
        </p:nvPicPr>
        <p:blipFill>
          <a:blip r:embed="rId3">
            <a:extLst>
              <a:ext uri="{28A0092B-C50C-407E-A947-70E740481C1C}">
                <a14:useLocalDpi xmlns:a14="http://schemas.microsoft.com/office/drawing/2010/main" val="0"/>
              </a:ext>
            </a:extLst>
          </a:blip>
          <a:srcRect l="36952" t="48526" r="31140" b="37669"/>
          <a:stretch>
            <a:fillRect/>
          </a:stretch>
        </p:blipFill>
        <p:spPr bwMode="auto">
          <a:xfrm>
            <a:off x="7177089" y="2060575"/>
            <a:ext cx="26638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10"/>
          <p:cNvSpPr txBox="1">
            <a:spLocks noChangeArrowheads="1"/>
          </p:cNvSpPr>
          <p:nvPr/>
        </p:nvSpPr>
        <p:spPr bwMode="auto">
          <a:xfrm>
            <a:off x="3108325" y="1706563"/>
            <a:ext cx="20510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MX" altLang="es-CO" sz="1300" b="1">
                <a:solidFill>
                  <a:srgbClr val="FF0000"/>
                </a:solidFill>
              </a:rPr>
              <a:t>a. Tarjeta de Propiedad</a:t>
            </a:r>
            <a:endParaRPr lang="es-ES" altLang="es-CO" sz="1300" b="1">
              <a:solidFill>
                <a:srgbClr val="FF0000"/>
              </a:solidFill>
            </a:endParaRPr>
          </a:p>
        </p:txBody>
      </p:sp>
      <p:sp>
        <p:nvSpPr>
          <p:cNvPr id="22535" name="Text Box 11"/>
          <p:cNvSpPr txBox="1">
            <a:spLocks noChangeArrowheads="1"/>
          </p:cNvSpPr>
          <p:nvPr/>
        </p:nvSpPr>
        <p:spPr bwMode="auto">
          <a:xfrm>
            <a:off x="7321551" y="1708151"/>
            <a:ext cx="230346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MX" altLang="es-CO" sz="1300" b="1">
                <a:solidFill>
                  <a:srgbClr val="FF0000"/>
                </a:solidFill>
              </a:rPr>
              <a:t>b. Licencia de Conducción </a:t>
            </a:r>
            <a:endParaRPr lang="es-ES" altLang="es-CO" sz="1300" b="1">
              <a:solidFill>
                <a:srgbClr val="FF0000"/>
              </a:solidFill>
            </a:endParaRPr>
          </a:p>
        </p:txBody>
      </p:sp>
      <p:sp>
        <p:nvSpPr>
          <p:cNvPr id="22536" name="Rectangle 12"/>
          <p:cNvSpPr>
            <a:spLocks noChangeArrowheads="1"/>
          </p:cNvSpPr>
          <p:nvPr/>
        </p:nvSpPr>
        <p:spPr bwMode="auto">
          <a:xfrm>
            <a:off x="5880101" y="4149725"/>
            <a:ext cx="15478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Comparendos</a:t>
            </a:r>
          </a:p>
        </p:txBody>
      </p:sp>
      <p:sp>
        <p:nvSpPr>
          <p:cNvPr id="22537" name="Rectangle 15"/>
          <p:cNvSpPr>
            <a:spLocks noChangeArrowheads="1"/>
          </p:cNvSpPr>
          <p:nvPr/>
        </p:nvSpPr>
        <p:spPr bwMode="auto">
          <a:xfrm>
            <a:off x="3719513" y="4794251"/>
            <a:ext cx="6553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a:t>Un comparendo es una orden formal de citación ante la autoridad competente, que hace un agente de transporte y tránsito al supuesto contraventor. La finalidad es que los infractores de la norma comparezcan ante las respectivas</a:t>
            </a:r>
          </a:p>
          <a:p>
            <a:pPr eaLnBrk="1" hangingPunct="1"/>
            <a:r>
              <a:rPr lang="es-ES" altLang="es-CO" sz="1400"/>
              <a:t>autoridades, dentro de los 3 días siguientes para oír sus descargas o </a:t>
            </a:r>
          </a:p>
          <a:p>
            <a:pPr eaLnBrk="1" hangingPunct="1"/>
            <a:r>
              <a:rPr lang="es-ES" altLang="es-CO" sz="1400"/>
              <a:t>pruebas o tomar un curso educativo según el caso.</a:t>
            </a:r>
          </a:p>
        </p:txBody>
      </p:sp>
      <p:sp>
        <p:nvSpPr>
          <p:cNvPr id="22538" name="Text Box 17"/>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40015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1631950" y="1200151"/>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3 Normatividad vial</a:t>
            </a:r>
          </a:p>
        </p:txBody>
      </p:sp>
      <p:sp>
        <p:nvSpPr>
          <p:cNvPr id="23555" name="Rectangle 7"/>
          <p:cNvSpPr>
            <a:spLocks noChangeArrowheads="1"/>
          </p:cNvSpPr>
          <p:nvPr/>
        </p:nvSpPr>
        <p:spPr bwMode="auto">
          <a:xfrm>
            <a:off x="3595688" y="2338388"/>
            <a:ext cx="590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Suministre toda la documentación que el agente de tránsito le solicite</a:t>
            </a:r>
          </a:p>
        </p:txBody>
      </p:sp>
      <p:sp>
        <p:nvSpPr>
          <p:cNvPr id="23556" name="Rectangle 8"/>
          <p:cNvSpPr>
            <a:spLocks noChangeArrowheads="1"/>
          </p:cNvSpPr>
          <p:nvPr/>
        </p:nvSpPr>
        <p:spPr bwMode="auto">
          <a:xfrm>
            <a:off x="1631951" y="3411538"/>
            <a:ext cx="71294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Revise muy bien código de la infracción que le esté asignando tanto en número como en el texto que se encuentra al reverso del comparendo</a:t>
            </a:r>
          </a:p>
        </p:txBody>
      </p:sp>
      <p:sp>
        <p:nvSpPr>
          <p:cNvPr id="23557" name="Rectangle 9"/>
          <p:cNvSpPr>
            <a:spLocks noChangeArrowheads="1"/>
          </p:cNvSpPr>
          <p:nvPr/>
        </p:nvSpPr>
        <p:spPr bwMode="auto">
          <a:xfrm>
            <a:off x="1631950" y="4046538"/>
            <a:ext cx="6408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Revise que sus datos estén bien escritos dentro del comparendo tales como:</a:t>
            </a:r>
          </a:p>
        </p:txBody>
      </p:sp>
      <p:sp>
        <p:nvSpPr>
          <p:cNvPr id="23558" name="Rectangle 11"/>
          <p:cNvSpPr>
            <a:spLocks noChangeArrowheads="1"/>
          </p:cNvSpPr>
          <p:nvPr/>
        </p:nvSpPr>
        <p:spPr bwMode="auto">
          <a:xfrm>
            <a:off x="1703388" y="4549775"/>
            <a:ext cx="1943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a:t>
            </a:r>
            <a:r>
              <a:rPr lang="es-ES" altLang="es-CO" sz="1400"/>
              <a:t> Número de Cédula</a:t>
            </a:r>
          </a:p>
        </p:txBody>
      </p:sp>
      <p:sp>
        <p:nvSpPr>
          <p:cNvPr id="23559" name="Rectangle 12"/>
          <p:cNvSpPr>
            <a:spLocks noChangeArrowheads="1"/>
          </p:cNvSpPr>
          <p:nvPr/>
        </p:nvSpPr>
        <p:spPr bwMode="auto">
          <a:xfrm>
            <a:off x="1990725" y="4892675"/>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 </a:t>
            </a:r>
            <a:r>
              <a:rPr lang="es-ES" altLang="es-CO" sz="1400"/>
              <a:t>Nombre completo</a:t>
            </a:r>
          </a:p>
        </p:txBody>
      </p:sp>
      <p:sp>
        <p:nvSpPr>
          <p:cNvPr id="23560" name="Rectangle 13"/>
          <p:cNvSpPr>
            <a:spLocks noChangeArrowheads="1"/>
          </p:cNvSpPr>
          <p:nvPr/>
        </p:nvSpPr>
        <p:spPr bwMode="auto">
          <a:xfrm>
            <a:off x="4222750" y="4910138"/>
            <a:ext cx="3024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 </a:t>
            </a:r>
            <a:r>
              <a:rPr lang="es-ES" altLang="es-CO" sz="1400"/>
              <a:t>Número de licencia de conducción</a:t>
            </a:r>
          </a:p>
        </p:txBody>
      </p:sp>
      <p:sp>
        <p:nvSpPr>
          <p:cNvPr id="23561" name="Rectangle 14"/>
          <p:cNvSpPr>
            <a:spLocks noChangeArrowheads="1"/>
          </p:cNvSpPr>
          <p:nvPr/>
        </p:nvSpPr>
        <p:spPr bwMode="auto">
          <a:xfrm>
            <a:off x="3863976" y="4549775"/>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 </a:t>
            </a:r>
            <a:r>
              <a:rPr lang="es-ES" altLang="es-CO" sz="1400"/>
              <a:t>Placa del vehículo</a:t>
            </a:r>
          </a:p>
        </p:txBody>
      </p:sp>
      <p:sp>
        <p:nvSpPr>
          <p:cNvPr id="23562" name="Rectangle 15"/>
          <p:cNvSpPr>
            <a:spLocks noChangeArrowheads="1"/>
          </p:cNvSpPr>
          <p:nvPr/>
        </p:nvSpPr>
        <p:spPr bwMode="auto">
          <a:xfrm>
            <a:off x="7175501" y="4549775"/>
            <a:ext cx="1800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a:t>
            </a:r>
            <a:r>
              <a:rPr lang="es-ES" altLang="es-CO" sz="1400"/>
              <a:t> Fecha del vehículo</a:t>
            </a:r>
          </a:p>
        </p:txBody>
      </p:sp>
      <p:sp>
        <p:nvSpPr>
          <p:cNvPr id="23563" name="Rectangle 16"/>
          <p:cNvSpPr>
            <a:spLocks noChangeArrowheads="1"/>
          </p:cNvSpPr>
          <p:nvPr/>
        </p:nvSpPr>
        <p:spPr bwMode="auto">
          <a:xfrm>
            <a:off x="7535863" y="4910138"/>
            <a:ext cx="1079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a:t>
            </a:r>
            <a:r>
              <a:rPr lang="es-ES" altLang="es-CO" sz="1400"/>
              <a:t> Dirección</a:t>
            </a:r>
          </a:p>
        </p:txBody>
      </p:sp>
      <p:sp>
        <p:nvSpPr>
          <p:cNvPr id="23565" name="Rectangle 20"/>
          <p:cNvSpPr>
            <a:spLocks noChangeArrowheads="1"/>
          </p:cNvSpPr>
          <p:nvPr/>
        </p:nvSpPr>
        <p:spPr bwMode="auto">
          <a:xfrm>
            <a:off x="4783138" y="5767388"/>
            <a:ext cx="338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Avisar a la compañía inmediatamente</a:t>
            </a:r>
          </a:p>
        </p:txBody>
      </p:sp>
      <p:sp>
        <p:nvSpPr>
          <p:cNvPr id="23566" name="Rectangle 22"/>
          <p:cNvSpPr>
            <a:spLocks noChangeArrowheads="1"/>
          </p:cNvSpPr>
          <p:nvPr/>
        </p:nvSpPr>
        <p:spPr bwMode="auto">
          <a:xfrm>
            <a:off x="3810000" y="1558925"/>
            <a:ext cx="464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b="1">
                <a:solidFill>
                  <a:srgbClr val="FF0000"/>
                </a:solidFill>
              </a:rPr>
              <a:t>¿Qué hacer en caso de comparendo?</a:t>
            </a:r>
          </a:p>
        </p:txBody>
      </p:sp>
      <p:sp>
        <p:nvSpPr>
          <p:cNvPr id="23567" name="Text Box 31"/>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pic>
        <p:nvPicPr>
          <p:cNvPr id="23568" name="Picture 13" descr="telefon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4326" y="5357814"/>
            <a:ext cx="18129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2 Imagen" descr="M9.gif"/>
          <p:cNvPicPr>
            <a:picLocks noChangeAspect="1"/>
          </p:cNvPicPr>
          <p:nvPr/>
        </p:nvPicPr>
        <p:blipFill>
          <a:blip r:embed="rId3" cstate="print">
            <a:extLst>
              <a:ext uri="{28A0092B-C50C-407E-A947-70E740481C1C}">
                <a14:useLocalDpi xmlns:a14="http://schemas.microsoft.com/office/drawing/2010/main" val="0"/>
              </a:ext>
            </a:extLst>
          </a:blip>
          <a:srcRect l="30145" t="67621" r="37836" b="18752"/>
          <a:stretch>
            <a:fillRect/>
          </a:stretch>
        </p:blipFill>
        <p:spPr bwMode="auto">
          <a:xfrm>
            <a:off x="1666876" y="1911350"/>
            <a:ext cx="19288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766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4810125" y="404814"/>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a:solidFill>
                  <a:srgbClr val="FF0000"/>
                </a:solidFill>
                <a:cs typeface="Arial" panose="020B0604020202020204" pitchFamily="34" charset="0"/>
              </a:rPr>
              <a:t>Contenido</a:t>
            </a:r>
          </a:p>
        </p:txBody>
      </p:sp>
      <p:pic>
        <p:nvPicPr>
          <p:cNvPr id="6147" name="Picture 19" descr="MPj04373350000[1]"/>
          <p:cNvPicPr>
            <a:picLocks noChangeAspect="1" noChangeArrowheads="1"/>
          </p:cNvPicPr>
          <p:nvPr/>
        </p:nvPicPr>
        <p:blipFill>
          <a:blip r:embed="rId2">
            <a:extLst>
              <a:ext uri="{28A0092B-C50C-407E-A947-70E740481C1C}">
                <a14:useLocalDpi xmlns:a14="http://schemas.microsoft.com/office/drawing/2010/main" val="0"/>
              </a:ext>
            </a:extLst>
          </a:blip>
          <a:srcRect l="11891" t="3076" b="7692"/>
          <a:stretch>
            <a:fillRect/>
          </a:stretch>
        </p:blipFill>
        <p:spPr bwMode="auto">
          <a:xfrm>
            <a:off x="8472264" y="3813693"/>
            <a:ext cx="181133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9"/>
          <p:cNvSpPr>
            <a:spLocks noChangeArrowheads="1"/>
          </p:cNvSpPr>
          <p:nvPr/>
        </p:nvSpPr>
        <p:spPr bwMode="auto">
          <a:xfrm>
            <a:off x="1733550" y="2062163"/>
            <a:ext cx="5852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dirty="0"/>
              <a:t>2. Sistema de Gestión integral para el “buen conductor”</a:t>
            </a:r>
          </a:p>
        </p:txBody>
      </p:sp>
      <p:sp>
        <p:nvSpPr>
          <p:cNvPr id="6149" name="Rectangle 6"/>
          <p:cNvSpPr>
            <a:spLocks noChangeArrowheads="1"/>
          </p:cNvSpPr>
          <p:nvPr/>
        </p:nvSpPr>
        <p:spPr bwMode="auto">
          <a:xfrm>
            <a:off x="1698626" y="1490663"/>
            <a:ext cx="5832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dirty="0"/>
              <a:t>1. Principios Básicos de “El buen Conductor”</a:t>
            </a:r>
          </a:p>
        </p:txBody>
      </p:sp>
      <p:sp>
        <p:nvSpPr>
          <p:cNvPr id="6150" name="Rectangle 6"/>
          <p:cNvSpPr>
            <a:spLocks noChangeArrowheads="1"/>
          </p:cNvSpPr>
          <p:nvPr/>
        </p:nvSpPr>
        <p:spPr bwMode="auto">
          <a:xfrm>
            <a:off x="2825751" y="2490788"/>
            <a:ext cx="5083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dirty="0">
                <a:solidFill>
                  <a:srgbClr val="0000FF"/>
                </a:solidFill>
              </a:rPr>
              <a:t>2.1</a:t>
            </a:r>
            <a:r>
              <a:rPr lang="es-ES" altLang="es-CO" dirty="0"/>
              <a:t> Salud Ocupacional para el “buen conductor”</a:t>
            </a:r>
          </a:p>
        </p:txBody>
      </p:sp>
      <p:sp>
        <p:nvSpPr>
          <p:cNvPr id="6151" name="Rectangle 6"/>
          <p:cNvSpPr>
            <a:spLocks noChangeArrowheads="1"/>
          </p:cNvSpPr>
          <p:nvPr/>
        </p:nvSpPr>
        <p:spPr bwMode="auto">
          <a:xfrm>
            <a:off x="2825750" y="2909889"/>
            <a:ext cx="363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a:solidFill>
                  <a:srgbClr val="0000FF"/>
                </a:solidFill>
              </a:rPr>
              <a:t>2.2</a:t>
            </a:r>
            <a:r>
              <a:rPr lang="es-ES" altLang="es-CO"/>
              <a:t> Cuidado del Medio Ambiente</a:t>
            </a:r>
          </a:p>
        </p:txBody>
      </p:sp>
      <p:sp>
        <p:nvSpPr>
          <p:cNvPr id="6152" name="Rectangle 8"/>
          <p:cNvSpPr>
            <a:spLocks noChangeArrowheads="1"/>
          </p:cNvSpPr>
          <p:nvPr/>
        </p:nvSpPr>
        <p:spPr bwMode="auto">
          <a:xfrm>
            <a:off x="2795589" y="3348038"/>
            <a:ext cx="2018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dirty="0">
                <a:solidFill>
                  <a:srgbClr val="0000FF"/>
                </a:solidFill>
              </a:rPr>
              <a:t>2.3</a:t>
            </a:r>
            <a:r>
              <a:rPr lang="es-ES" altLang="es-CO" dirty="0"/>
              <a:t> Comparendos</a:t>
            </a:r>
          </a:p>
        </p:txBody>
      </p:sp>
      <p:sp>
        <p:nvSpPr>
          <p:cNvPr id="6153" name="Rectangle 7"/>
          <p:cNvSpPr>
            <a:spLocks noChangeArrowheads="1"/>
          </p:cNvSpPr>
          <p:nvPr/>
        </p:nvSpPr>
        <p:spPr bwMode="auto">
          <a:xfrm>
            <a:off x="1698625" y="3919539"/>
            <a:ext cx="214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a:t>3 Normatividad vial</a:t>
            </a:r>
          </a:p>
        </p:txBody>
      </p:sp>
      <p:sp>
        <p:nvSpPr>
          <p:cNvPr id="6154" name="Rectangle 4"/>
          <p:cNvSpPr>
            <a:spLocks noChangeArrowheads="1"/>
          </p:cNvSpPr>
          <p:nvPr/>
        </p:nvSpPr>
        <p:spPr bwMode="auto">
          <a:xfrm>
            <a:off x="1698625" y="4481514"/>
            <a:ext cx="363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a:t>4. Manejo de Accidentes en la vía</a:t>
            </a:r>
          </a:p>
        </p:txBody>
      </p:sp>
      <p:sp>
        <p:nvSpPr>
          <p:cNvPr id="6155" name="Rectangle 8"/>
          <p:cNvSpPr>
            <a:spLocks noChangeArrowheads="1"/>
          </p:cNvSpPr>
          <p:nvPr/>
        </p:nvSpPr>
        <p:spPr bwMode="auto">
          <a:xfrm>
            <a:off x="1698625" y="4991100"/>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a:t>5. Contactos</a:t>
            </a:r>
          </a:p>
        </p:txBody>
      </p:sp>
      <p:sp>
        <p:nvSpPr>
          <p:cNvPr id="6156" name="Rectangle 6"/>
          <p:cNvSpPr>
            <a:spLocks noChangeArrowheads="1"/>
          </p:cNvSpPr>
          <p:nvPr/>
        </p:nvSpPr>
        <p:spPr bwMode="auto">
          <a:xfrm>
            <a:off x="1698625" y="5481638"/>
            <a:ext cx="120629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dirty="0"/>
              <a:t>6. Valores</a:t>
            </a:r>
            <a:endParaRPr lang="es-ES" altLang="es-CO" b="1" i="1" dirty="0">
              <a:solidFill>
                <a:srgbClr val="FF0000"/>
              </a:solidFill>
              <a:latin typeface="Century Gothic" panose="020B0502020202020204" pitchFamily="34" charset="0"/>
            </a:endParaRPr>
          </a:p>
          <a:p>
            <a:pPr eaLnBrk="1" hangingPunct="1">
              <a:spcBef>
                <a:spcPct val="50000"/>
              </a:spcBef>
            </a:pPr>
            <a:r>
              <a:rPr lang="es-ES" altLang="es-CO" dirty="0"/>
              <a:t> </a:t>
            </a:r>
          </a:p>
        </p:txBody>
      </p:sp>
      <p:sp>
        <p:nvSpPr>
          <p:cNvPr id="6157" name="Rectangle 7"/>
          <p:cNvSpPr>
            <a:spLocks noChangeArrowheads="1"/>
          </p:cNvSpPr>
          <p:nvPr/>
        </p:nvSpPr>
        <p:spPr bwMode="auto">
          <a:xfrm>
            <a:off x="1698625" y="5991225"/>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dirty="0"/>
              <a:t> </a:t>
            </a:r>
            <a:endParaRPr lang="es-ES" altLang="es-CO" b="1" i="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4011343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9"/>
          <p:cNvSpPr>
            <a:spLocks noChangeArrowheads="1"/>
          </p:cNvSpPr>
          <p:nvPr/>
        </p:nvSpPr>
        <p:spPr bwMode="auto">
          <a:xfrm>
            <a:off x="3430589" y="4138613"/>
            <a:ext cx="3240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a:t>
            </a:r>
            <a:r>
              <a:rPr lang="es-ES" altLang="es-CO" sz="1400"/>
              <a:t> Fotocopia de la tarjeta de propiedad</a:t>
            </a:r>
          </a:p>
        </p:txBody>
      </p:sp>
      <p:sp>
        <p:nvSpPr>
          <p:cNvPr id="24579" name="Rectangle 5"/>
          <p:cNvSpPr>
            <a:spLocks noChangeArrowheads="1"/>
          </p:cNvSpPr>
          <p:nvPr/>
        </p:nvSpPr>
        <p:spPr bwMode="auto">
          <a:xfrm>
            <a:off x="1631950" y="1200151"/>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3 Normatividad vial</a:t>
            </a:r>
          </a:p>
        </p:txBody>
      </p:sp>
      <p:sp>
        <p:nvSpPr>
          <p:cNvPr id="24580" name="Rectangle 21"/>
          <p:cNvSpPr>
            <a:spLocks noChangeArrowheads="1"/>
          </p:cNvSpPr>
          <p:nvPr/>
        </p:nvSpPr>
        <p:spPr bwMode="auto">
          <a:xfrm>
            <a:off x="1631950" y="2195514"/>
            <a:ext cx="6249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dirty="0"/>
              <a:t>Hacer el curso, si la infracción lo permite</a:t>
            </a:r>
          </a:p>
        </p:txBody>
      </p:sp>
      <p:sp>
        <p:nvSpPr>
          <p:cNvPr id="24581" name="Rectangle 23"/>
          <p:cNvSpPr>
            <a:spLocks noChangeArrowheads="1"/>
          </p:cNvSpPr>
          <p:nvPr/>
        </p:nvSpPr>
        <p:spPr bwMode="auto">
          <a:xfrm>
            <a:off x="1631950" y="2714625"/>
            <a:ext cx="7632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Realizar el pago del mismo dentro de los 3 días siguientes a la fecha en que se impuso</a:t>
            </a:r>
          </a:p>
        </p:txBody>
      </p:sp>
      <p:sp>
        <p:nvSpPr>
          <p:cNvPr id="24582" name="Rectangle 24"/>
          <p:cNvSpPr>
            <a:spLocks noChangeArrowheads="1"/>
          </p:cNvSpPr>
          <p:nvPr/>
        </p:nvSpPr>
        <p:spPr bwMode="auto">
          <a:xfrm>
            <a:off x="1631950" y="3268663"/>
            <a:ext cx="8064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dirty="0"/>
              <a:t>Realizar un informe escrito y presentarlo al Coordinador donde comente lo sucedido y anexar:</a:t>
            </a:r>
          </a:p>
        </p:txBody>
      </p:sp>
      <p:sp>
        <p:nvSpPr>
          <p:cNvPr id="24583" name="Rectangle 25"/>
          <p:cNvSpPr>
            <a:spLocks noChangeArrowheads="1"/>
          </p:cNvSpPr>
          <p:nvPr/>
        </p:nvSpPr>
        <p:spPr bwMode="auto">
          <a:xfrm>
            <a:off x="3033713" y="3716338"/>
            <a:ext cx="3816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a:t>
            </a:r>
            <a:r>
              <a:rPr lang="es-ES" altLang="es-CO" sz="1400"/>
              <a:t> Fotocopia del comparendo por las dos caras</a:t>
            </a:r>
          </a:p>
        </p:txBody>
      </p:sp>
      <p:sp>
        <p:nvSpPr>
          <p:cNvPr id="24584" name="Rectangle 26"/>
          <p:cNvSpPr>
            <a:spLocks noChangeArrowheads="1"/>
          </p:cNvSpPr>
          <p:nvPr/>
        </p:nvSpPr>
        <p:spPr bwMode="auto">
          <a:xfrm>
            <a:off x="4368800" y="5014913"/>
            <a:ext cx="216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a:t>
            </a:r>
            <a:r>
              <a:rPr lang="es-ES" altLang="es-CO" sz="1400"/>
              <a:t> Fotocopia de la cedula</a:t>
            </a:r>
          </a:p>
        </p:txBody>
      </p:sp>
      <p:sp>
        <p:nvSpPr>
          <p:cNvPr id="24585" name="Rectangle 28"/>
          <p:cNvSpPr>
            <a:spLocks noChangeArrowheads="1"/>
          </p:cNvSpPr>
          <p:nvPr/>
        </p:nvSpPr>
        <p:spPr bwMode="auto">
          <a:xfrm>
            <a:off x="3863975" y="4573588"/>
            <a:ext cx="338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 </a:t>
            </a:r>
            <a:r>
              <a:rPr lang="es-ES" altLang="es-CO" sz="1400"/>
              <a:t>Fotocopia de la licencia de conducción</a:t>
            </a:r>
          </a:p>
        </p:txBody>
      </p:sp>
      <p:sp>
        <p:nvSpPr>
          <p:cNvPr id="24586" name="Rectangle 30"/>
          <p:cNvSpPr>
            <a:spLocks noChangeArrowheads="1"/>
          </p:cNvSpPr>
          <p:nvPr/>
        </p:nvSpPr>
        <p:spPr bwMode="auto">
          <a:xfrm>
            <a:off x="4799014" y="5500688"/>
            <a:ext cx="1946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400" b="1">
                <a:solidFill>
                  <a:srgbClr val="0000FF"/>
                </a:solidFill>
              </a:rPr>
              <a:t>-</a:t>
            </a:r>
            <a:r>
              <a:rPr lang="es-ES" altLang="es-CO" sz="1400"/>
              <a:t> Fotocopia del SOAT</a:t>
            </a:r>
          </a:p>
        </p:txBody>
      </p:sp>
      <p:sp>
        <p:nvSpPr>
          <p:cNvPr id="24587" name="Text Box 31"/>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
        <p:nvSpPr>
          <p:cNvPr id="24588" name="Rectangle 22"/>
          <p:cNvSpPr>
            <a:spLocks noChangeArrowheads="1"/>
          </p:cNvSpPr>
          <p:nvPr/>
        </p:nvSpPr>
        <p:spPr bwMode="auto">
          <a:xfrm>
            <a:off x="3667125" y="1558925"/>
            <a:ext cx="464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b="1">
                <a:solidFill>
                  <a:srgbClr val="FF0000"/>
                </a:solidFill>
              </a:rPr>
              <a:t>¿Qué hacer en caso de comparendo?</a:t>
            </a: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192" y="3716338"/>
            <a:ext cx="2520280" cy="1890210"/>
          </a:xfrm>
          <a:prstGeom prst="rect">
            <a:avLst/>
          </a:prstGeom>
        </p:spPr>
      </p:pic>
    </p:spTree>
    <p:extLst>
      <p:ext uri="{BB962C8B-B14F-4D97-AF65-F5344CB8AC3E}">
        <p14:creationId xmlns:p14="http://schemas.microsoft.com/office/powerpoint/2010/main" val="1968811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1631950" y="1200151"/>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3 Normatividad vial</a:t>
            </a:r>
          </a:p>
        </p:txBody>
      </p:sp>
      <p:sp>
        <p:nvSpPr>
          <p:cNvPr id="25603" name="Rectangle 8"/>
          <p:cNvSpPr>
            <a:spLocks noChangeArrowheads="1"/>
          </p:cNvSpPr>
          <p:nvPr/>
        </p:nvSpPr>
        <p:spPr bwMode="auto">
          <a:xfrm>
            <a:off x="4843463" y="1220788"/>
            <a:ext cx="2836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Comparendos a la empresa</a:t>
            </a:r>
          </a:p>
        </p:txBody>
      </p:sp>
      <p:sp>
        <p:nvSpPr>
          <p:cNvPr id="25604" name="Rectangle 9"/>
          <p:cNvSpPr>
            <a:spLocks noChangeArrowheads="1"/>
          </p:cNvSpPr>
          <p:nvPr/>
        </p:nvSpPr>
        <p:spPr bwMode="auto">
          <a:xfrm>
            <a:off x="1703389" y="1773239"/>
            <a:ext cx="5832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Por capacidad o gases:</a:t>
            </a:r>
            <a:r>
              <a:rPr lang="es-ES" altLang="es-CO" sz="1400"/>
              <a:t> Cuando la secretaria de movilidad junto con la entidad ambiental, realizan la prueba de opacidad al vehículo y este no cumple los límites permitidos por la ley en este tipo, pueden presentarse 2 clases de infracción</a:t>
            </a:r>
          </a:p>
        </p:txBody>
      </p:sp>
      <p:sp>
        <p:nvSpPr>
          <p:cNvPr id="25606" name="Rectangle 12"/>
          <p:cNvSpPr>
            <a:spLocks noChangeArrowheads="1"/>
          </p:cNvSpPr>
          <p:nvPr/>
        </p:nvSpPr>
        <p:spPr bwMode="auto">
          <a:xfrm>
            <a:off x="1703389" y="2846389"/>
            <a:ext cx="5976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a:t>Causal C-35:</a:t>
            </a:r>
            <a:r>
              <a:rPr lang="es-ES" altLang="es-CO" sz="1400" dirty="0"/>
              <a:t> No realizar la revisión técnico mecánica en el plazo legal establecido o cuando el vehículo no se encuentre en adecuadas condiciones técnico mecánicas o de emisión de gases, aún cuando porte los certificados correspondientes.</a:t>
            </a:r>
          </a:p>
        </p:txBody>
      </p:sp>
      <p:sp>
        <p:nvSpPr>
          <p:cNvPr id="25607" name="Rectangle 13"/>
          <p:cNvSpPr>
            <a:spLocks noChangeArrowheads="1"/>
          </p:cNvSpPr>
          <p:nvPr/>
        </p:nvSpPr>
        <p:spPr bwMode="auto">
          <a:xfrm>
            <a:off x="2135188" y="3929063"/>
            <a:ext cx="7993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dirty="0">
                <a:solidFill>
                  <a:srgbClr val="FF0000"/>
                </a:solidFill>
              </a:rPr>
              <a:t>La multa es de 15 SMLDV. No genera inmovilización.</a:t>
            </a:r>
          </a:p>
        </p:txBody>
      </p:sp>
      <p:sp>
        <p:nvSpPr>
          <p:cNvPr id="25608" name="Rectangle 14"/>
          <p:cNvSpPr>
            <a:spLocks noChangeArrowheads="1"/>
          </p:cNvSpPr>
          <p:nvPr/>
        </p:nvSpPr>
        <p:spPr bwMode="auto">
          <a:xfrm>
            <a:off x="1774826" y="4441826"/>
            <a:ext cx="8740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a:t>Causal 204:</a:t>
            </a:r>
            <a:r>
              <a:rPr lang="es-ES" altLang="es-CO" sz="1400" dirty="0"/>
              <a:t> El incumplimiento de los niveles de emisión por parte del vehículo, revisado durante los operativos de control y las pruebas de emisiones que realicen, de acuerdo con los parámetros fijados en el artículo 5to de la resolución 556 del año 2003 emitida por la entidad ambiental y la secretaria de tránsito y transporte. </a:t>
            </a:r>
          </a:p>
        </p:txBody>
      </p:sp>
      <p:sp>
        <p:nvSpPr>
          <p:cNvPr id="25609" name="Rectangle 15"/>
          <p:cNvSpPr>
            <a:spLocks noChangeArrowheads="1"/>
          </p:cNvSpPr>
          <p:nvPr/>
        </p:nvSpPr>
        <p:spPr bwMode="auto">
          <a:xfrm>
            <a:off x="4494214" y="5876925"/>
            <a:ext cx="3673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CO" sz="1600" b="1">
                <a:solidFill>
                  <a:srgbClr val="FF0000"/>
                </a:solidFill>
              </a:rPr>
              <a:t>La sanción es la inmovilización del vehículo</a:t>
            </a:r>
          </a:p>
        </p:txBody>
      </p:sp>
      <p:sp>
        <p:nvSpPr>
          <p:cNvPr id="25610" name="Text Box 16"/>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0326" y="1888362"/>
            <a:ext cx="2630248" cy="1972686"/>
          </a:xfrm>
          <a:prstGeom prst="rect">
            <a:avLst/>
          </a:prstGeom>
        </p:spPr>
      </p:pic>
    </p:spTree>
    <p:extLst>
      <p:ext uri="{BB962C8B-B14F-4D97-AF65-F5344CB8AC3E}">
        <p14:creationId xmlns:p14="http://schemas.microsoft.com/office/powerpoint/2010/main" val="1468064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1631950" y="1200151"/>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3 Normatividad vial</a:t>
            </a:r>
          </a:p>
        </p:txBody>
      </p:sp>
      <p:sp>
        <p:nvSpPr>
          <p:cNvPr id="26627" name="Rectangle 4"/>
          <p:cNvSpPr>
            <a:spLocks noChangeArrowheads="1"/>
          </p:cNvSpPr>
          <p:nvPr/>
        </p:nvSpPr>
        <p:spPr bwMode="auto">
          <a:xfrm>
            <a:off x="4511675" y="1220788"/>
            <a:ext cx="2692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Si la revisión es aprobada</a:t>
            </a:r>
          </a:p>
        </p:txBody>
      </p:sp>
      <p:pic>
        <p:nvPicPr>
          <p:cNvPr id="26628" name="Picture 5" descr="dolor de cab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773239"/>
            <a:ext cx="20177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6"/>
          <p:cNvSpPr>
            <a:spLocks noChangeArrowheads="1"/>
          </p:cNvSpPr>
          <p:nvPr/>
        </p:nvSpPr>
        <p:spPr bwMode="auto">
          <a:xfrm>
            <a:off x="7319963" y="1220788"/>
            <a:ext cx="299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Si la revisión no es aprobada</a:t>
            </a:r>
          </a:p>
        </p:txBody>
      </p:sp>
      <p:sp>
        <p:nvSpPr>
          <p:cNvPr id="26630" name="Line 7"/>
          <p:cNvSpPr>
            <a:spLocks noChangeShapeType="1"/>
          </p:cNvSpPr>
          <p:nvPr/>
        </p:nvSpPr>
        <p:spPr bwMode="auto">
          <a:xfrm flipH="1">
            <a:off x="7212013" y="1301750"/>
            <a:ext cx="120650" cy="19208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6631" name="Rectangle 8"/>
          <p:cNvSpPr>
            <a:spLocks noChangeArrowheads="1"/>
          </p:cNvSpPr>
          <p:nvPr/>
        </p:nvSpPr>
        <p:spPr bwMode="auto">
          <a:xfrm>
            <a:off x="3648075" y="1772817"/>
            <a:ext cx="698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a:t>Recuerde:</a:t>
            </a:r>
            <a:r>
              <a:rPr lang="es-ES" altLang="es-CO" sz="1400" dirty="0"/>
              <a:t> Un vehículo inmovilizado por causal </a:t>
            </a:r>
            <a:r>
              <a:rPr lang="es-CO" sz="1400" dirty="0"/>
              <a:t>510 Permitir la prestación del servicio en vehículos sin Tarjeta de Operación o con esta vencida</a:t>
            </a:r>
            <a:r>
              <a:rPr lang="es-ES" altLang="es-CO" sz="1400" dirty="0"/>
              <a:t>, no puede transitar ni trabajar por las calles, hasta tanto no se halla subsanado la falta, son penas de comparendo Administrativo</a:t>
            </a:r>
          </a:p>
        </p:txBody>
      </p:sp>
      <p:sp>
        <p:nvSpPr>
          <p:cNvPr id="26632" name="Rectangle 9"/>
          <p:cNvSpPr>
            <a:spLocks noChangeArrowheads="1"/>
          </p:cNvSpPr>
          <p:nvPr/>
        </p:nvSpPr>
        <p:spPr bwMode="auto">
          <a:xfrm>
            <a:off x="3648075" y="2689756"/>
            <a:ext cx="698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a:t>Comparendo por </a:t>
            </a:r>
            <a:r>
              <a:rPr lang="es-CO" sz="1400" b="1" u="sng" dirty="0"/>
              <a:t>sobrecupo</a:t>
            </a:r>
            <a:r>
              <a:rPr lang="es-CO" sz="1400" b="1" dirty="0"/>
              <a:t> </a:t>
            </a:r>
            <a:r>
              <a:rPr lang="es-ES" altLang="es-CO" sz="1400" b="1" u="sng" dirty="0"/>
              <a:t>:</a:t>
            </a:r>
            <a:r>
              <a:rPr lang="es-ES" altLang="es-CO" sz="1400" dirty="0"/>
              <a:t> En </a:t>
            </a:r>
            <a:r>
              <a:rPr lang="es-CO" sz="1400" b="1" dirty="0"/>
              <a:t>la matrícula del vehículo está el número de personas que pueden viajar en él. El sobrecupo es sobrepasar esta cifra</a:t>
            </a:r>
            <a:endParaRPr lang="es-ES" altLang="es-CO" sz="1400" dirty="0"/>
          </a:p>
        </p:txBody>
      </p:sp>
      <p:sp>
        <p:nvSpPr>
          <p:cNvPr id="26634" name="Rectangle 13"/>
          <p:cNvSpPr>
            <a:spLocks noChangeArrowheads="1"/>
          </p:cNvSpPr>
          <p:nvPr/>
        </p:nvSpPr>
        <p:spPr bwMode="auto">
          <a:xfrm>
            <a:off x="1603375" y="4172570"/>
            <a:ext cx="3297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dirty="0">
                <a:solidFill>
                  <a:srgbClr val="0000FF"/>
                </a:solidFill>
              </a:rPr>
              <a:t>Cuando esto sucede usted debe</a:t>
            </a:r>
          </a:p>
        </p:txBody>
      </p:sp>
      <p:sp>
        <p:nvSpPr>
          <p:cNvPr id="26635" name="Rectangle 14"/>
          <p:cNvSpPr>
            <a:spLocks noChangeArrowheads="1"/>
          </p:cNvSpPr>
          <p:nvPr/>
        </p:nvSpPr>
        <p:spPr bwMode="auto">
          <a:xfrm>
            <a:off x="1774826" y="4508500"/>
            <a:ext cx="4176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dirty="0"/>
              <a:t>Informar inmediatamente al Coordinador</a:t>
            </a:r>
          </a:p>
        </p:txBody>
      </p:sp>
      <p:sp>
        <p:nvSpPr>
          <p:cNvPr id="26636" name="Rectangle 15"/>
          <p:cNvSpPr>
            <a:spLocks noChangeArrowheads="1"/>
          </p:cNvSpPr>
          <p:nvPr/>
        </p:nvSpPr>
        <p:spPr bwMode="auto">
          <a:xfrm>
            <a:off x="1774826" y="4927601"/>
            <a:ext cx="87487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dirty="0"/>
              <a:t>Solicitar al Coordinador de ruta, el envío de otros vehículos, para transbordar a los niños.</a:t>
            </a:r>
          </a:p>
        </p:txBody>
      </p:sp>
      <p:sp>
        <p:nvSpPr>
          <p:cNvPr id="26637" name="Rectangle 16"/>
          <p:cNvSpPr>
            <a:spLocks noChangeArrowheads="1"/>
          </p:cNvSpPr>
          <p:nvPr/>
        </p:nvSpPr>
        <p:spPr bwMode="auto">
          <a:xfrm>
            <a:off x="1774825" y="5371739"/>
            <a:ext cx="8281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dirty="0"/>
              <a:t>Entregar el copia del comparendo, tan pronto llegue a su lugar de destino</a:t>
            </a:r>
          </a:p>
        </p:txBody>
      </p:sp>
      <p:sp>
        <p:nvSpPr>
          <p:cNvPr id="26639" name="Text Box 19"/>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
        <p:nvSpPr>
          <p:cNvPr id="17" name="Rectangle 9"/>
          <p:cNvSpPr>
            <a:spLocks noChangeArrowheads="1"/>
          </p:cNvSpPr>
          <p:nvPr/>
        </p:nvSpPr>
        <p:spPr bwMode="auto">
          <a:xfrm>
            <a:off x="3648075" y="3212977"/>
            <a:ext cx="6985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ES" altLang="es-CO" sz="1400" b="1" u="sng" dirty="0"/>
              <a:t>Comparendo por </a:t>
            </a:r>
            <a:r>
              <a:rPr lang="es-CO" sz="1400" b="1" u="sng" dirty="0"/>
              <a:t>No llevar FUEC</a:t>
            </a:r>
            <a:r>
              <a:rPr lang="es-CO" sz="1400" b="1" dirty="0"/>
              <a:t> </a:t>
            </a:r>
            <a:r>
              <a:rPr lang="es-ES" altLang="es-CO" sz="1400" b="1" u="sng" dirty="0"/>
              <a:t>:</a:t>
            </a:r>
            <a:r>
              <a:rPr lang="es-ES" altLang="es-CO" sz="1400" dirty="0"/>
              <a:t> Los causales son </a:t>
            </a:r>
            <a:r>
              <a:rPr lang="es-CO" sz="1400" dirty="0"/>
              <a:t>538 Prestar el servicio sin llevar el Extracto del Contrato. 539 Prestar el servicio sin llevar el Extracto del Contrato debida y totalmente diligenciado por la empresa, o con tachaduras o enmendaduras.</a:t>
            </a:r>
          </a:p>
          <a:p>
            <a:pPr eaLnBrk="1" hangingPunct="1"/>
            <a:endParaRPr lang="es-ES" altLang="es-CO" sz="1400" dirty="0"/>
          </a:p>
        </p:txBody>
      </p:sp>
    </p:spTree>
    <p:extLst>
      <p:ext uri="{BB962C8B-B14F-4D97-AF65-F5344CB8AC3E}">
        <p14:creationId xmlns:p14="http://schemas.microsoft.com/office/powerpoint/2010/main" val="3049808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2" descr="Cinturon de segur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92376"/>
            <a:ext cx="313213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ChangeArrowheads="1"/>
          </p:cNvSpPr>
          <p:nvPr/>
        </p:nvSpPr>
        <p:spPr bwMode="auto">
          <a:xfrm>
            <a:off x="1631950" y="1200151"/>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3 Normatividad vial</a:t>
            </a:r>
          </a:p>
        </p:txBody>
      </p:sp>
      <p:sp>
        <p:nvSpPr>
          <p:cNvPr id="27652" name="Rectangle 5"/>
          <p:cNvSpPr>
            <a:spLocks noChangeArrowheads="1"/>
          </p:cNvSpPr>
          <p:nvPr/>
        </p:nvSpPr>
        <p:spPr bwMode="auto">
          <a:xfrm>
            <a:off x="4511676" y="1220788"/>
            <a:ext cx="4283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Comparendos, Impuestos más frecuentes </a:t>
            </a:r>
          </a:p>
        </p:txBody>
      </p:sp>
      <p:sp>
        <p:nvSpPr>
          <p:cNvPr id="27653" name="Rectangle 6"/>
          <p:cNvSpPr>
            <a:spLocks noChangeArrowheads="1"/>
          </p:cNvSpPr>
          <p:nvPr/>
        </p:nvSpPr>
        <p:spPr bwMode="auto">
          <a:xfrm>
            <a:off x="1703389" y="1700213"/>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a:t>A continuación se relaciona el grupo de comparendos que debemos tener en cuenta para </a:t>
            </a:r>
            <a:r>
              <a:rPr lang="es-ES" altLang="es-CO" sz="1400" b="1">
                <a:solidFill>
                  <a:srgbClr val="FF0000"/>
                </a:solidFill>
              </a:rPr>
              <a:t>NO</a:t>
            </a:r>
            <a:r>
              <a:rPr lang="es-ES" altLang="es-CO" sz="1400"/>
              <a:t> incurrir en ellos durante la jornada de trabajo.</a:t>
            </a:r>
          </a:p>
        </p:txBody>
      </p:sp>
      <p:sp>
        <p:nvSpPr>
          <p:cNvPr id="27654" name="Rectangle 8"/>
          <p:cNvSpPr>
            <a:spLocks noChangeArrowheads="1"/>
          </p:cNvSpPr>
          <p:nvPr/>
        </p:nvSpPr>
        <p:spPr bwMode="auto">
          <a:xfrm>
            <a:off x="4800601" y="2636839"/>
            <a:ext cx="5870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a:t>Causal C-38:</a:t>
            </a:r>
            <a:r>
              <a:rPr lang="es-ES" altLang="es-CO" sz="1400" dirty="0"/>
              <a:t> Usar sistemas móviles de comunicación o teléfonos instalados en los vehículos al momento de conducir, exceptuando si estos son utilizados con equipos auxiliares que permitan tener las manos libres.</a:t>
            </a:r>
          </a:p>
        </p:txBody>
      </p:sp>
      <p:sp>
        <p:nvSpPr>
          <p:cNvPr id="27655" name="Rectangle 9"/>
          <p:cNvSpPr>
            <a:spLocks noChangeArrowheads="1"/>
          </p:cNvSpPr>
          <p:nvPr/>
        </p:nvSpPr>
        <p:spPr bwMode="auto">
          <a:xfrm>
            <a:off x="4800600" y="3908426"/>
            <a:ext cx="54718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a:t>Causal C-2:</a:t>
            </a:r>
            <a:r>
              <a:rPr lang="es-ES" altLang="es-CO" sz="1400" dirty="0"/>
              <a:t> Estacionar un vehículo en sitios prohibidos.</a:t>
            </a:r>
          </a:p>
        </p:txBody>
      </p:sp>
      <p:sp>
        <p:nvSpPr>
          <p:cNvPr id="27656" name="Rectangle 10"/>
          <p:cNvSpPr>
            <a:spLocks noChangeArrowheads="1"/>
          </p:cNvSpPr>
          <p:nvPr/>
        </p:nvSpPr>
        <p:spPr bwMode="auto">
          <a:xfrm>
            <a:off x="4800600" y="4556125"/>
            <a:ext cx="5327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a:t>Causal C-6:</a:t>
            </a:r>
            <a:r>
              <a:rPr lang="es-ES" altLang="es-CO" sz="1400" dirty="0"/>
              <a:t> No utilizar el cinturón de seguridad, por parte de los ocupantes del vehículo.</a:t>
            </a:r>
          </a:p>
        </p:txBody>
      </p:sp>
      <p:sp>
        <p:nvSpPr>
          <p:cNvPr id="27658" name="Text Box 13"/>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582316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1631950" y="1200151"/>
            <a:ext cx="227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3 Normatividad vial</a:t>
            </a:r>
          </a:p>
        </p:txBody>
      </p:sp>
      <p:sp>
        <p:nvSpPr>
          <p:cNvPr id="27652" name="Rectangle 5"/>
          <p:cNvSpPr>
            <a:spLocks noChangeArrowheads="1"/>
          </p:cNvSpPr>
          <p:nvPr/>
        </p:nvSpPr>
        <p:spPr bwMode="auto">
          <a:xfrm>
            <a:off x="4511676" y="1220788"/>
            <a:ext cx="4283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Comparendos, Impuestos más frecuentes </a:t>
            </a:r>
          </a:p>
        </p:txBody>
      </p:sp>
      <p:sp>
        <p:nvSpPr>
          <p:cNvPr id="27653" name="Rectangle 6"/>
          <p:cNvSpPr>
            <a:spLocks noChangeArrowheads="1"/>
          </p:cNvSpPr>
          <p:nvPr/>
        </p:nvSpPr>
        <p:spPr bwMode="auto">
          <a:xfrm>
            <a:off x="1703389" y="1700213"/>
            <a:ext cx="8785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dirty="0"/>
              <a:t>A continuación se relaciona </a:t>
            </a:r>
            <a:r>
              <a:rPr lang="es-ES" altLang="es-CO" sz="1400" dirty="0" smtClean="0"/>
              <a:t>de la visita de la secretaria de Movilidad el mes pasado los hallazgos:</a:t>
            </a:r>
          </a:p>
        </p:txBody>
      </p:sp>
      <p:sp>
        <p:nvSpPr>
          <p:cNvPr id="27654" name="Rectangle 8"/>
          <p:cNvSpPr>
            <a:spLocks noChangeArrowheads="1"/>
          </p:cNvSpPr>
          <p:nvPr/>
        </p:nvSpPr>
        <p:spPr bwMode="auto">
          <a:xfrm>
            <a:off x="4800601" y="2636839"/>
            <a:ext cx="5870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err="1" smtClean="0"/>
              <a:t>Vehiculos</a:t>
            </a:r>
            <a:r>
              <a:rPr lang="es-ES" altLang="es-CO" sz="1400" b="1" u="sng" dirty="0" smtClean="0"/>
              <a:t> con comparendos:</a:t>
            </a:r>
            <a:r>
              <a:rPr lang="es-ES" altLang="es-CO" sz="1400" dirty="0" smtClean="0"/>
              <a:t>  Cinco (5)</a:t>
            </a:r>
            <a:endParaRPr lang="es-ES" altLang="es-CO" sz="1400" dirty="0"/>
          </a:p>
        </p:txBody>
      </p:sp>
      <p:sp>
        <p:nvSpPr>
          <p:cNvPr id="27655" name="Rectangle 9"/>
          <p:cNvSpPr>
            <a:spLocks noChangeArrowheads="1"/>
          </p:cNvSpPr>
          <p:nvPr/>
        </p:nvSpPr>
        <p:spPr bwMode="auto">
          <a:xfrm>
            <a:off x="4864769" y="3128169"/>
            <a:ext cx="54718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smtClean="0"/>
              <a:t>Causales:  </a:t>
            </a:r>
            <a:r>
              <a:rPr lang="es-ES" altLang="es-CO" sz="1400" dirty="0" smtClean="0"/>
              <a:t>.Fisura </a:t>
            </a:r>
            <a:r>
              <a:rPr lang="es-ES" altLang="es-CO" sz="1400" dirty="0" err="1" smtClean="0"/>
              <a:t>Panoramico</a:t>
            </a:r>
            <a:endParaRPr lang="es-ES" altLang="es-CO" sz="1400" dirty="0" smtClean="0"/>
          </a:p>
          <a:p>
            <a:pPr eaLnBrk="1" hangingPunct="1"/>
            <a:r>
              <a:rPr lang="es-ES" altLang="es-CO" sz="1400" dirty="0" smtClean="0"/>
              <a:t>	- Llantas lisas</a:t>
            </a:r>
          </a:p>
          <a:p>
            <a:pPr eaLnBrk="1" hangingPunct="1"/>
            <a:r>
              <a:rPr lang="es-ES" altLang="es-CO" sz="1400" dirty="0"/>
              <a:t>	</a:t>
            </a:r>
            <a:r>
              <a:rPr lang="es-ES" altLang="es-CO" sz="1400" dirty="0" smtClean="0"/>
              <a:t>- Placa no legible</a:t>
            </a:r>
          </a:p>
          <a:p>
            <a:pPr eaLnBrk="1" hangingPunct="1"/>
            <a:r>
              <a:rPr lang="es-ES" altLang="es-CO" sz="1400" dirty="0"/>
              <a:t>	</a:t>
            </a:r>
            <a:r>
              <a:rPr lang="es-ES" altLang="es-CO" sz="1400" dirty="0" smtClean="0"/>
              <a:t>- Fuga de aceite</a:t>
            </a:r>
          </a:p>
          <a:p>
            <a:pPr eaLnBrk="1" hangingPunct="1"/>
            <a:r>
              <a:rPr lang="es-ES" altLang="es-CO" sz="1400" dirty="0" smtClean="0"/>
              <a:t>	- Aviso ESCOLAR en cinta</a:t>
            </a:r>
          </a:p>
          <a:p>
            <a:pPr eaLnBrk="1" hangingPunct="1"/>
            <a:r>
              <a:rPr lang="es-ES" altLang="es-CO" sz="1400" dirty="0"/>
              <a:t>	</a:t>
            </a:r>
            <a:r>
              <a:rPr lang="es-ES" altLang="es-CO" sz="1400" dirty="0" smtClean="0"/>
              <a:t>- Vidrios Polarizados</a:t>
            </a:r>
            <a:endParaRPr lang="es-ES" altLang="es-CO" sz="1400" dirty="0"/>
          </a:p>
        </p:txBody>
      </p:sp>
      <p:sp>
        <p:nvSpPr>
          <p:cNvPr id="27656" name="Rectangle 10"/>
          <p:cNvSpPr>
            <a:spLocks noChangeArrowheads="1"/>
          </p:cNvSpPr>
          <p:nvPr/>
        </p:nvSpPr>
        <p:spPr bwMode="auto">
          <a:xfrm>
            <a:off x="4800600" y="4556125"/>
            <a:ext cx="5327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dirty="0" err="1" smtClean="0"/>
              <a:t>Vehiculos</a:t>
            </a:r>
            <a:r>
              <a:rPr lang="es-ES" altLang="es-CO" sz="1400" b="1" u="sng" dirty="0" smtClean="0"/>
              <a:t> </a:t>
            </a:r>
            <a:r>
              <a:rPr lang="es-ES" altLang="es-CO" sz="1400" b="1" dirty="0" smtClean="0"/>
              <a:t>inmovilizados: </a:t>
            </a:r>
            <a:r>
              <a:rPr lang="es-ES" altLang="es-CO" sz="1400" dirty="0" smtClean="0"/>
              <a:t>Tres (3</a:t>
            </a:r>
            <a:r>
              <a:rPr lang="es-ES" altLang="es-CO" sz="1400" b="1" dirty="0" smtClean="0"/>
              <a:t>)</a:t>
            </a:r>
            <a:r>
              <a:rPr lang="es-ES" altLang="es-CO" sz="1400" dirty="0" smtClean="0"/>
              <a:t>.</a:t>
            </a:r>
            <a:endParaRPr lang="es-ES" altLang="es-CO" sz="1400" dirty="0"/>
          </a:p>
        </p:txBody>
      </p:sp>
      <p:sp>
        <p:nvSpPr>
          <p:cNvPr id="27658" name="Text Box 13"/>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506" y="2700854"/>
            <a:ext cx="1571878" cy="2352450"/>
          </a:xfrm>
          <a:prstGeom prst="rect">
            <a:avLst/>
          </a:prstGeom>
        </p:spPr>
      </p:pic>
      <p:pic>
        <p:nvPicPr>
          <p:cNvPr id="3" name="Imagen 2"/>
          <p:cNvPicPr>
            <a:picLocks noChangeAspect="1"/>
          </p:cNvPicPr>
          <p:nvPr/>
        </p:nvPicPr>
        <p:blipFill rotWithShape="1">
          <a:blip r:embed="rId3" cstate="print">
            <a:extLst>
              <a:ext uri="{28A0092B-C50C-407E-A947-70E740481C1C}">
                <a14:useLocalDpi xmlns:a14="http://schemas.microsoft.com/office/drawing/2010/main" val="0"/>
              </a:ext>
            </a:extLst>
          </a:blip>
          <a:srcRect b="19216"/>
          <a:stretch/>
        </p:blipFill>
        <p:spPr>
          <a:xfrm>
            <a:off x="2534652" y="2700855"/>
            <a:ext cx="1607974" cy="235245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886" y="5053305"/>
            <a:ext cx="2041693" cy="1531270"/>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4086" y="2577669"/>
            <a:ext cx="3465093" cy="2598820"/>
          </a:xfrm>
          <a:prstGeom prst="rect">
            <a:avLst/>
          </a:prstGeom>
        </p:spPr>
      </p:pic>
    </p:spTree>
    <p:extLst>
      <p:ext uri="{BB962C8B-B14F-4D97-AF65-F5344CB8AC3E}">
        <p14:creationId xmlns:p14="http://schemas.microsoft.com/office/powerpoint/2010/main" val="3203228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631950" y="1200151"/>
            <a:ext cx="380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4. Manejo de Accidentes en la vía</a:t>
            </a:r>
          </a:p>
        </p:txBody>
      </p:sp>
      <p:sp>
        <p:nvSpPr>
          <p:cNvPr id="30723" name="Text Box 5"/>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 </a:t>
            </a:r>
            <a:endParaRPr lang="es-ES" altLang="es-CO" sz="3200" b="1" i="1" dirty="0">
              <a:latin typeface="Century Gothic" panose="020B0502020202020204" pitchFamily="34" charset="0"/>
              <a:cs typeface="Arial" panose="020B0604020202020204" pitchFamily="34" charset="0"/>
            </a:endParaRPr>
          </a:p>
        </p:txBody>
      </p:sp>
      <p:sp>
        <p:nvSpPr>
          <p:cNvPr id="30724" name="Rectangle 7"/>
          <p:cNvSpPr>
            <a:spLocks noChangeArrowheads="1"/>
          </p:cNvSpPr>
          <p:nvPr/>
        </p:nvSpPr>
        <p:spPr bwMode="auto">
          <a:xfrm>
            <a:off x="1703389" y="1700213"/>
            <a:ext cx="59769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¿Qué es un accidente vial?</a:t>
            </a:r>
            <a:r>
              <a:rPr lang="es-ES" altLang="es-CO" sz="1400"/>
              <a:t> Es un hecho ocasionado por un vehículo automotor en tránsito en una vía pública o privada, con acceso al público y que causa un daño físico a una persona o daño material a un bien</a:t>
            </a:r>
          </a:p>
        </p:txBody>
      </p:sp>
      <p:sp>
        <p:nvSpPr>
          <p:cNvPr id="30725" name="Rectangle 9"/>
          <p:cNvSpPr>
            <a:spLocks noChangeArrowheads="1"/>
          </p:cNvSpPr>
          <p:nvPr/>
        </p:nvSpPr>
        <p:spPr bwMode="auto">
          <a:xfrm>
            <a:off x="3719514" y="2565400"/>
            <a:ext cx="2046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Tipos de Accidente</a:t>
            </a:r>
          </a:p>
        </p:txBody>
      </p:sp>
      <p:sp>
        <p:nvSpPr>
          <p:cNvPr id="30726" name="Rectangle 10"/>
          <p:cNvSpPr>
            <a:spLocks noChangeArrowheads="1"/>
          </p:cNvSpPr>
          <p:nvPr/>
        </p:nvSpPr>
        <p:spPr bwMode="auto">
          <a:xfrm>
            <a:off x="1703389" y="2997200"/>
            <a:ext cx="597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Simple:</a:t>
            </a:r>
            <a:r>
              <a:rPr lang="es-ES" altLang="es-CO" sz="1400"/>
              <a:t> Solo se presenta daños materiales “Vehículos, viviendas, calles etc”.</a:t>
            </a:r>
          </a:p>
        </p:txBody>
      </p:sp>
      <p:sp>
        <p:nvSpPr>
          <p:cNvPr id="30727" name="Rectangle 11"/>
          <p:cNvSpPr>
            <a:spLocks noChangeArrowheads="1"/>
          </p:cNvSpPr>
          <p:nvPr/>
        </p:nvSpPr>
        <p:spPr bwMode="auto">
          <a:xfrm>
            <a:off x="1703389" y="3570288"/>
            <a:ext cx="597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Con lesiones personales:</a:t>
            </a:r>
            <a:r>
              <a:rPr lang="es-ES" altLang="es-CO" sz="1400"/>
              <a:t> Cuando se afecta la integridad de las personas.</a:t>
            </a:r>
          </a:p>
        </p:txBody>
      </p:sp>
      <p:sp>
        <p:nvSpPr>
          <p:cNvPr id="30728" name="Rectangle 12"/>
          <p:cNvSpPr>
            <a:spLocks noChangeArrowheads="1"/>
          </p:cNvSpPr>
          <p:nvPr/>
        </p:nvSpPr>
        <p:spPr bwMode="auto">
          <a:xfrm>
            <a:off x="1703389" y="4146550"/>
            <a:ext cx="5976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Con homicidio:</a:t>
            </a:r>
            <a:r>
              <a:rPr lang="es-ES" altLang="es-CO" sz="1400"/>
              <a:t> Cuando fallece una de las personas involucradas en el accidente.</a:t>
            </a:r>
          </a:p>
        </p:txBody>
      </p:sp>
      <p:pic>
        <p:nvPicPr>
          <p:cNvPr id="30729" name="Picture 13" descr="S5023645"/>
          <p:cNvPicPr>
            <a:picLocks noChangeAspect="1" noChangeArrowheads="1"/>
          </p:cNvPicPr>
          <p:nvPr/>
        </p:nvPicPr>
        <p:blipFill>
          <a:blip r:embed="rId2">
            <a:extLst>
              <a:ext uri="{28A0092B-C50C-407E-A947-70E740481C1C}">
                <a14:useLocalDpi xmlns:a14="http://schemas.microsoft.com/office/drawing/2010/main" val="0"/>
              </a:ext>
            </a:extLst>
          </a:blip>
          <a:srcRect l="2168" r="39375" b="9843"/>
          <a:stretch>
            <a:fillRect/>
          </a:stretch>
        </p:blipFill>
        <p:spPr bwMode="auto">
          <a:xfrm>
            <a:off x="7991476" y="1125539"/>
            <a:ext cx="26765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14"/>
          <p:cNvSpPr>
            <a:spLocks noChangeArrowheads="1"/>
          </p:cNvSpPr>
          <p:nvPr/>
        </p:nvSpPr>
        <p:spPr bwMode="auto">
          <a:xfrm>
            <a:off x="3803651" y="4724400"/>
            <a:ext cx="3300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Principales causas de accidente</a:t>
            </a:r>
          </a:p>
        </p:txBody>
      </p:sp>
      <p:sp>
        <p:nvSpPr>
          <p:cNvPr id="30731" name="Rectangle 15"/>
          <p:cNvSpPr>
            <a:spLocks noChangeArrowheads="1"/>
          </p:cNvSpPr>
          <p:nvPr/>
        </p:nvSpPr>
        <p:spPr bwMode="auto">
          <a:xfrm>
            <a:off x="1703389" y="5229225"/>
            <a:ext cx="8353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Choque por detrás:</a:t>
            </a:r>
            <a:r>
              <a:rPr lang="es-ES" altLang="es-CO" sz="1400"/>
              <a:t> Existen dos posibilidades de choque y estas se producen cuando un vehículo de envía es golpeado por detrás, o cuando el vehículo de envía choca la parte trasera de un automóvil.</a:t>
            </a:r>
          </a:p>
        </p:txBody>
      </p:sp>
      <p:sp>
        <p:nvSpPr>
          <p:cNvPr id="30732" name="Rectangle 17"/>
          <p:cNvSpPr>
            <a:spLocks noChangeArrowheads="1"/>
          </p:cNvSpPr>
          <p:nvPr/>
        </p:nvSpPr>
        <p:spPr bwMode="auto">
          <a:xfrm>
            <a:off x="1703388" y="5935663"/>
            <a:ext cx="73453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Invasión de carril:</a:t>
            </a:r>
            <a:r>
              <a:rPr lang="es-ES" altLang="es-CO" sz="1400"/>
              <a:t> Es cuando un vehículo ocupa el carril de otro sin anunciar previamente el cambio</a:t>
            </a:r>
          </a:p>
        </p:txBody>
      </p:sp>
    </p:spTree>
    <p:extLst>
      <p:ext uri="{BB962C8B-B14F-4D97-AF65-F5344CB8AC3E}">
        <p14:creationId xmlns:p14="http://schemas.microsoft.com/office/powerpoint/2010/main" val="1078988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631950" y="1200151"/>
            <a:ext cx="380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4. Manejo de Accidentes en la vía</a:t>
            </a:r>
          </a:p>
        </p:txBody>
      </p:sp>
      <p:sp>
        <p:nvSpPr>
          <p:cNvPr id="31747" name="Text Box 3"/>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
        <p:nvSpPr>
          <p:cNvPr id="31748" name="Rectangle 5"/>
          <p:cNvSpPr>
            <a:spLocks noChangeArrowheads="1"/>
          </p:cNvSpPr>
          <p:nvPr/>
        </p:nvSpPr>
        <p:spPr bwMode="auto">
          <a:xfrm>
            <a:off x="2640014" y="1700213"/>
            <a:ext cx="357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¿Cómo evitar este tipo de choque?</a:t>
            </a:r>
          </a:p>
        </p:txBody>
      </p:sp>
      <p:sp>
        <p:nvSpPr>
          <p:cNvPr id="31749" name="Rectangle 7"/>
          <p:cNvSpPr>
            <a:spLocks noChangeArrowheads="1"/>
          </p:cNvSpPr>
          <p:nvPr/>
        </p:nvSpPr>
        <p:spPr bwMode="auto">
          <a:xfrm>
            <a:off x="1631950" y="2205038"/>
            <a:ext cx="590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Mantenga la vista no solamente en el camino sino también a los lados</a:t>
            </a:r>
          </a:p>
        </p:txBody>
      </p:sp>
      <p:sp>
        <p:nvSpPr>
          <p:cNvPr id="31751" name="Rectangle 9"/>
          <p:cNvSpPr>
            <a:spLocks noChangeArrowheads="1"/>
          </p:cNvSpPr>
          <p:nvPr/>
        </p:nvSpPr>
        <p:spPr bwMode="auto">
          <a:xfrm>
            <a:off x="1630363" y="2565400"/>
            <a:ext cx="1873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Utilice los espejos</a:t>
            </a:r>
          </a:p>
        </p:txBody>
      </p:sp>
      <p:sp>
        <p:nvSpPr>
          <p:cNvPr id="31752" name="Rectangle 10"/>
          <p:cNvSpPr>
            <a:spLocks noChangeArrowheads="1"/>
          </p:cNvSpPr>
          <p:nvPr/>
        </p:nvSpPr>
        <p:spPr bwMode="auto">
          <a:xfrm>
            <a:off x="1631951" y="2924175"/>
            <a:ext cx="5040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Cuando no tenga visibilidad completa, reduzca la velocidad</a:t>
            </a:r>
          </a:p>
        </p:txBody>
      </p:sp>
      <p:sp>
        <p:nvSpPr>
          <p:cNvPr id="31753" name="Rectangle 11"/>
          <p:cNvSpPr>
            <a:spLocks noChangeArrowheads="1"/>
          </p:cNvSpPr>
          <p:nvPr/>
        </p:nvSpPr>
        <p:spPr bwMode="auto">
          <a:xfrm>
            <a:off x="1631950" y="3268663"/>
            <a:ext cx="4895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Indique con las direccionales el sentido que desea tomar</a:t>
            </a:r>
          </a:p>
        </p:txBody>
      </p:sp>
      <p:sp>
        <p:nvSpPr>
          <p:cNvPr id="31754" name="Rectangle 12"/>
          <p:cNvSpPr>
            <a:spLocks noChangeArrowheads="1"/>
          </p:cNvSpPr>
          <p:nvPr/>
        </p:nvSpPr>
        <p:spPr bwMode="auto">
          <a:xfrm>
            <a:off x="1631950" y="3644900"/>
            <a:ext cx="698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Aunque usted tenga derecho de paso, observe la circulación de los otros vehículos.</a:t>
            </a:r>
          </a:p>
        </p:txBody>
      </p:sp>
      <p:sp>
        <p:nvSpPr>
          <p:cNvPr id="31755" name="Rectangle 14"/>
          <p:cNvSpPr>
            <a:spLocks noChangeArrowheads="1"/>
          </p:cNvSpPr>
          <p:nvPr/>
        </p:nvSpPr>
        <p:spPr bwMode="auto">
          <a:xfrm>
            <a:off x="1703388" y="4076700"/>
            <a:ext cx="8856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Giros:</a:t>
            </a:r>
            <a:r>
              <a:rPr lang="es-ES" altLang="es-CO" sz="1400"/>
              <a:t> Es cuando un vehículo va a voltear en cruce y no le indica a los demás automóviles su decisión o no está en el costado de cruce.</a:t>
            </a:r>
          </a:p>
        </p:txBody>
      </p:sp>
      <p:sp>
        <p:nvSpPr>
          <p:cNvPr id="31756" name="Rectangle 15"/>
          <p:cNvSpPr>
            <a:spLocks noChangeArrowheads="1"/>
          </p:cNvSpPr>
          <p:nvPr/>
        </p:nvSpPr>
        <p:spPr bwMode="auto">
          <a:xfrm>
            <a:off x="4252914" y="4652963"/>
            <a:ext cx="3571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¿Cómo evitar este tipo de choque?</a:t>
            </a:r>
          </a:p>
        </p:txBody>
      </p:sp>
      <p:sp>
        <p:nvSpPr>
          <p:cNvPr id="31757" name="Rectangle 16"/>
          <p:cNvSpPr>
            <a:spLocks noChangeArrowheads="1"/>
          </p:cNvSpPr>
          <p:nvPr/>
        </p:nvSpPr>
        <p:spPr bwMode="auto">
          <a:xfrm>
            <a:off x="3619500" y="5084763"/>
            <a:ext cx="5183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Tome la decisión de girar antes de llegar al punto de hacerlo</a:t>
            </a:r>
          </a:p>
        </p:txBody>
      </p:sp>
      <p:sp>
        <p:nvSpPr>
          <p:cNvPr id="31758" name="Rectangle 17"/>
          <p:cNvSpPr>
            <a:spLocks noChangeArrowheads="1"/>
          </p:cNvSpPr>
          <p:nvPr/>
        </p:nvSpPr>
        <p:spPr bwMode="auto">
          <a:xfrm>
            <a:off x="3617914" y="5445125"/>
            <a:ext cx="6192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Ubíquese en el carril adecuado a medida que se acerca a la intersección</a:t>
            </a:r>
          </a:p>
        </p:txBody>
      </p:sp>
      <p:sp>
        <p:nvSpPr>
          <p:cNvPr id="31759" name="Rectangle 18"/>
          <p:cNvSpPr>
            <a:spLocks noChangeArrowheads="1"/>
          </p:cNvSpPr>
          <p:nvPr/>
        </p:nvSpPr>
        <p:spPr bwMode="auto">
          <a:xfrm>
            <a:off x="3619501" y="5803900"/>
            <a:ext cx="5254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Haga la señal correspondiente mínimo 30 mts antes de doblar</a:t>
            </a:r>
          </a:p>
        </p:txBody>
      </p:sp>
      <p:sp>
        <p:nvSpPr>
          <p:cNvPr id="31760" name="Rectangle 19"/>
          <p:cNvSpPr>
            <a:spLocks noChangeArrowheads="1"/>
          </p:cNvSpPr>
          <p:nvPr/>
        </p:nvSpPr>
        <p:spPr bwMode="auto">
          <a:xfrm>
            <a:off x="3619501" y="6148388"/>
            <a:ext cx="4246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Mire hacia atrás, sobre el hombro, antes de girar</a:t>
            </a:r>
          </a:p>
        </p:txBody>
      </p:sp>
      <p:sp>
        <p:nvSpPr>
          <p:cNvPr id="31761" name="Rectangle 20"/>
          <p:cNvSpPr>
            <a:spLocks noChangeArrowheads="1"/>
          </p:cNvSpPr>
          <p:nvPr/>
        </p:nvSpPr>
        <p:spPr bwMode="auto">
          <a:xfrm>
            <a:off x="3619500" y="6477000"/>
            <a:ext cx="345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Ceda el paso a los ciclistas y peatones</a:t>
            </a:r>
          </a:p>
        </p:txBody>
      </p:sp>
      <p:pic>
        <p:nvPicPr>
          <p:cNvPr id="31762" name="19 Imagen" descr="aviso_espejo_retrovisor.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214938"/>
            <a:ext cx="1998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327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1631950" y="1200151"/>
            <a:ext cx="380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4. Manejo de Accidentes en la vía</a:t>
            </a:r>
          </a:p>
        </p:txBody>
      </p:sp>
      <p:sp>
        <p:nvSpPr>
          <p:cNvPr id="33795" name="Text Box 4"/>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
        <p:nvSpPr>
          <p:cNvPr id="33796" name="Rectangle 5"/>
          <p:cNvSpPr>
            <a:spLocks noChangeArrowheads="1"/>
          </p:cNvSpPr>
          <p:nvPr/>
        </p:nvSpPr>
        <p:spPr bwMode="auto">
          <a:xfrm>
            <a:off x="1703389" y="1700213"/>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Lesiones:</a:t>
            </a:r>
            <a:r>
              <a:rPr lang="es-ES" altLang="es-CO" sz="1400"/>
              <a:t> Son el resultado de hechos ocasionado por un vehículo automotor en tránsito en una vía pública o privada.</a:t>
            </a:r>
          </a:p>
        </p:txBody>
      </p:sp>
      <p:sp>
        <p:nvSpPr>
          <p:cNvPr id="33797" name="Rectangle 6"/>
          <p:cNvSpPr>
            <a:spLocks noChangeArrowheads="1"/>
          </p:cNvSpPr>
          <p:nvPr/>
        </p:nvSpPr>
        <p:spPr bwMode="auto">
          <a:xfrm>
            <a:off x="3201988" y="2228850"/>
            <a:ext cx="591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Consecuencias de accidentes con lesionados u homicidios</a:t>
            </a:r>
          </a:p>
        </p:txBody>
      </p:sp>
      <p:sp>
        <p:nvSpPr>
          <p:cNvPr id="33798" name="Rectangle 7"/>
          <p:cNvSpPr>
            <a:spLocks noChangeArrowheads="1"/>
          </p:cNvSpPr>
          <p:nvPr/>
        </p:nvSpPr>
        <p:spPr bwMode="auto">
          <a:xfrm>
            <a:off x="4008438" y="2825750"/>
            <a:ext cx="3816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La pena será de uno a 10 años de prisión</a:t>
            </a:r>
          </a:p>
        </p:txBody>
      </p:sp>
      <p:sp>
        <p:nvSpPr>
          <p:cNvPr id="33799" name="Rectangle 8"/>
          <p:cNvSpPr>
            <a:spLocks noChangeArrowheads="1"/>
          </p:cNvSpPr>
          <p:nvPr/>
        </p:nvSpPr>
        <p:spPr bwMode="auto">
          <a:xfrm>
            <a:off x="4006851" y="3268663"/>
            <a:ext cx="3097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La multa será de 5 a 100 SMLMV</a:t>
            </a:r>
          </a:p>
        </p:txBody>
      </p:sp>
      <p:sp>
        <p:nvSpPr>
          <p:cNvPr id="33800" name="Rectangle 12"/>
          <p:cNvSpPr>
            <a:spLocks noChangeArrowheads="1"/>
          </p:cNvSpPr>
          <p:nvPr/>
        </p:nvSpPr>
        <p:spPr bwMode="auto">
          <a:xfrm>
            <a:off x="3575050" y="3725863"/>
            <a:ext cx="698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Circunstancias de agravación:</a:t>
            </a:r>
            <a:r>
              <a:rPr lang="es-ES" altLang="es-CO" sz="1400"/>
              <a:t> Cuando además de la conducta anterior el conductor incurra en alguna de las siguientes circunstancias:</a:t>
            </a:r>
          </a:p>
        </p:txBody>
      </p:sp>
      <p:sp>
        <p:nvSpPr>
          <p:cNvPr id="33801" name="Rectangle 13"/>
          <p:cNvSpPr>
            <a:spLocks noChangeArrowheads="1"/>
          </p:cNvSpPr>
          <p:nvPr/>
        </p:nvSpPr>
        <p:spPr bwMode="auto">
          <a:xfrm>
            <a:off x="4010026" y="4332288"/>
            <a:ext cx="172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Influjo de alcohol</a:t>
            </a:r>
          </a:p>
        </p:txBody>
      </p:sp>
      <p:sp>
        <p:nvSpPr>
          <p:cNvPr id="33802" name="Rectangle 14"/>
          <p:cNvSpPr>
            <a:spLocks noChangeArrowheads="1"/>
          </p:cNvSpPr>
          <p:nvPr/>
        </p:nvSpPr>
        <p:spPr bwMode="auto">
          <a:xfrm>
            <a:off x="4008438" y="4692650"/>
            <a:ext cx="1871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Droga o sustancia</a:t>
            </a:r>
          </a:p>
        </p:txBody>
      </p:sp>
      <p:sp>
        <p:nvSpPr>
          <p:cNvPr id="33803" name="Rectangle 15"/>
          <p:cNvSpPr>
            <a:spLocks noChangeArrowheads="1"/>
          </p:cNvSpPr>
          <p:nvPr/>
        </p:nvSpPr>
        <p:spPr bwMode="auto">
          <a:xfrm>
            <a:off x="4008439" y="5068888"/>
            <a:ext cx="4535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Si se abandona sin justa causa el lugar del accidente</a:t>
            </a:r>
          </a:p>
        </p:txBody>
      </p:sp>
      <p:pic>
        <p:nvPicPr>
          <p:cNvPr id="33804" name="Picture 17" descr="prision"/>
          <p:cNvPicPr>
            <a:picLocks noChangeAspect="1" noChangeArrowheads="1"/>
          </p:cNvPicPr>
          <p:nvPr/>
        </p:nvPicPr>
        <p:blipFill>
          <a:blip r:embed="rId2">
            <a:extLst>
              <a:ext uri="{28A0092B-C50C-407E-A947-70E740481C1C}">
                <a14:useLocalDpi xmlns:a14="http://schemas.microsoft.com/office/drawing/2010/main" val="0"/>
              </a:ext>
            </a:extLst>
          </a:blip>
          <a:srcRect l="18187" r="10234"/>
          <a:stretch>
            <a:fillRect/>
          </a:stretch>
        </p:blipFill>
        <p:spPr bwMode="auto">
          <a:xfrm>
            <a:off x="1524000" y="2786063"/>
            <a:ext cx="1943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Rectangle 18"/>
          <p:cNvSpPr>
            <a:spLocks noChangeArrowheads="1"/>
          </p:cNvSpPr>
          <p:nvPr/>
        </p:nvSpPr>
        <p:spPr bwMode="auto">
          <a:xfrm>
            <a:off x="2063751" y="5900738"/>
            <a:ext cx="1108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u="sng">
                <a:solidFill>
                  <a:srgbClr val="0000FF"/>
                </a:solidFill>
              </a:rPr>
              <a:t>Recuerde</a:t>
            </a:r>
          </a:p>
        </p:txBody>
      </p:sp>
      <p:sp>
        <p:nvSpPr>
          <p:cNvPr id="33806" name="Rectangle 19"/>
          <p:cNvSpPr>
            <a:spLocks noChangeArrowheads="1"/>
          </p:cNvSpPr>
          <p:nvPr/>
        </p:nvSpPr>
        <p:spPr bwMode="auto">
          <a:xfrm>
            <a:off x="3287714" y="5722938"/>
            <a:ext cx="5545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dirty="0"/>
              <a:t>Cuando la conducta sea cometida utilizando medios motorizados, se impondrá igualmente la pena de privación del derecho de conducir vehículos automotores y motocicletas</a:t>
            </a:r>
          </a:p>
        </p:txBody>
      </p:sp>
    </p:spTree>
    <p:extLst>
      <p:ext uri="{BB962C8B-B14F-4D97-AF65-F5344CB8AC3E}">
        <p14:creationId xmlns:p14="http://schemas.microsoft.com/office/powerpoint/2010/main" val="42418420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1703389" y="1822450"/>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b="1" u="sng"/>
              <a:t>Circunstancias de agravación:</a:t>
            </a:r>
            <a:r>
              <a:rPr lang="es-ES" altLang="es-CO" sz="1400"/>
              <a:t> La pena anterior se aumentará de una sexta parte a la mitad, en los siguientes casos:</a:t>
            </a:r>
          </a:p>
        </p:txBody>
      </p:sp>
      <p:sp>
        <p:nvSpPr>
          <p:cNvPr id="34819" name="Rectangle 3"/>
          <p:cNvSpPr>
            <a:spLocks noChangeArrowheads="1"/>
          </p:cNvSpPr>
          <p:nvPr/>
        </p:nvSpPr>
        <p:spPr bwMode="auto">
          <a:xfrm>
            <a:off x="1631950" y="1200151"/>
            <a:ext cx="380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4. Manejo de Accidentes en la vía</a:t>
            </a:r>
          </a:p>
        </p:txBody>
      </p:sp>
      <p:sp>
        <p:nvSpPr>
          <p:cNvPr id="34820" name="Text Box 4"/>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
        <p:nvSpPr>
          <p:cNvPr id="34821" name="Rectangle 8"/>
          <p:cNvSpPr>
            <a:spLocks noChangeArrowheads="1"/>
          </p:cNvSpPr>
          <p:nvPr/>
        </p:nvSpPr>
        <p:spPr bwMode="auto">
          <a:xfrm>
            <a:off x="2566989" y="2547938"/>
            <a:ext cx="172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Influjo de alcohol</a:t>
            </a:r>
          </a:p>
        </p:txBody>
      </p:sp>
      <p:sp>
        <p:nvSpPr>
          <p:cNvPr id="34822" name="Rectangle 9"/>
          <p:cNvSpPr>
            <a:spLocks noChangeArrowheads="1"/>
          </p:cNvSpPr>
          <p:nvPr/>
        </p:nvSpPr>
        <p:spPr bwMode="auto">
          <a:xfrm>
            <a:off x="2565401" y="2990850"/>
            <a:ext cx="1801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Droga o sustancia</a:t>
            </a:r>
          </a:p>
        </p:txBody>
      </p:sp>
      <p:sp>
        <p:nvSpPr>
          <p:cNvPr id="34823" name="Rectangle 10"/>
          <p:cNvSpPr>
            <a:spLocks noChangeArrowheads="1"/>
          </p:cNvSpPr>
          <p:nvPr/>
        </p:nvSpPr>
        <p:spPr bwMode="auto">
          <a:xfrm>
            <a:off x="2559050" y="3411538"/>
            <a:ext cx="461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Si se abandona sin justa causa el lugar del accidente</a:t>
            </a:r>
          </a:p>
        </p:txBody>
      </p:sp>
      <p:sp>
        <p:nvSpPr>
          <p:cNvPr id="34824" name="Rectangle 11"/>
          <p:cNvSpPr>
            <a:spLocks noChangeArrowheads="1"/>
          </p:cNvSpPr>
          <p:nvPr/>
        </p:nvSpPr>
        <p:spPr bwMode="auto">
          <a:xfrm>
            <a:off x="1631951" y="3848100"/>
            <a:ext cx="6119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a:t>Al conductor que incurra en cualquiera de estas circunstancias, la empresa podrá terminar el contrato de trabajo por justa causa.</a:t>
            </a:r>
          </a:p>
        </p:txBody>
      </p:sp>
      <p:sp>
        <p:nvSpPr>
          <p:cNvPr id="34825" name="Rectangle 12"/>
          <p:cNvSpPr>
            <a:spLocks noGrp="1"/>
          </p:cNvSpPr>
          <p:nvPr>
            <p:ph idx="1"/>
          </p:nvPr>
        </p:nvSpPr>
        <p:spPr>
          <a:xfrm>
            <a:off x="2278064" y="4810125"/>
            <a:ext cx="7058025" cy="867930"/>
          </a:xfrm>
          <a:noFill/>
        </p:spPr>
        <p:txBody>
          <a:bodyPr>
            <a:spAutoFit/>
          </a:bodyPr>
          <a:lstStyle/>
          <a:p>
            <a:pPr marL="0" indent="0" algn="ctr">
              <a:spcBef>
                <a:spcPct val="50000"/>
              </a:spcBef>
              <a:buNone/>
            </a:pPr>
            <a:r>
              <a:rPr lang="es-MX" altLang="es-CO" b="1" smtClean="0">
                <a:solidFill>
                  <a:srgbClr val="0000FF"/>
                </a:solidFill>
                <a:hlinkClick r:id="rId2" action="ppaction://hlinkpres?slideindex=1&amp;slidetitle="/>
              </a:rPr>
              <a:t>Los invitamos a ver ejemplos de lesiones y homicidios</a:t>
            </a:r>
            <a:endParaRPr lang="es-ES" altLang="es-CO" b="1" smtClean="0">
              <a:solidFill>
                <a:srgbClr val="0000FF"/>
              </a:solidFill>
              <a:hlinkClick r:id="rId2" action="ppaction://hlinkpres?slideindex=1&amp;slidetitle="/>
            </a:endParaRPr>
          </a:p>
        </p:txBody>
      </p:sp>
    </p:spTree>
    <p:extLst>
      <p:ext uri="{BB962C8B-B14F-4D97-AF65-F5344CB8AC3E}">
        <p14:creationId xmlns:p14="http://schemas.microsoft.com/office/powerpoint/2010/main" val="211919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ChangeArrowheads="1"/>
          </p:cNvSpPr>
          <p:nvPr/>
        </p:nvSpPr>
        <p:spPr bwMode="auto">
          <a:xfrm>
            <a:off x="1631950" y="1200151"/>
            <a:ext cx="380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4. Manejo de Accidentes en la vía</a:t>
            </a:r>
          </a:p>
        </p:txBody>
      </p:sp>
      <p:sp>
        <p:nvSpPr>
          <p:cNvPr id="35843" name="Text Box 7"/>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
        <p:nvSpPr>
          <p:cNvPr id="35844" name="Rectangle 8"/>
          <p:cNvSpPr>
            <a:spLocks noChangeArrowheads="1"/>
          </p:cNvSpPr>
          <p:nvPr/>
        </p:nvSpPr>
        <p:spPr bwMode="auto">
          <a:xfrm>
            <a:off x="4498975" y="2276475"/>
            <a:ext cx="5918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Consecuencias de accidentes con lesionados u homicidios</a:t>
            </a:r>
          </a:p>
        </p:txBody>
      </p:sp>
      <p:sp>
        <p:nvSpPr>
          <p:cNvPr id="35845" name="Rectangle 9"/>
          <p:cNvSpPr>
            <a:spLocks noChangeArrowheads="1"/>
          </p:cNvSpPr>
          <p:nvPr/>
        </p:nvSpPr>
        <p:spPr bwMode="auto">
          <a:xfrm>
            <a:off x="1703389" y="1700213"/>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a:t>Si usted esta involucrado en un accidente de tránsito, por favor tenga en cuenta estas recomendaciones y evite realizar otros procedimientos diferentes a los mencionados en el manual.</a:t>
            </a:r>
          </a:p>
        </p:txBody>
      </p:sp>
      <p:sp>
        <p:nvSpPr>
          <p:cNvPr id="35846" name="Rectangle 10"/>
          <p:cNvSpPr>
            <a:spLocks noChangeArrowheads="1"/>
          </p:cNvSpPr>
          <p:nvPr/>
        </p:nvSpPr>
        <p:spPr bwMode="auto">
          <a:xfrm>
            <a:off x="3802063" y="2708275"/>
            <a:ext cx="1935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Mantenga la calma</a:t>
            </a:r>
          </a:p>
        </p:txBody>
      </p:sp>
      <p:sp>
        <p:nvSpPr>
          <p:cNvPr id="35847" name="Rectangle 11"/>
          <p:cNvSpPr>
            <a:spLocks noChangeArrowheads="1"/>
          </p:cNvSpPr>
          <p:nvPr/>
        </p:nvSpPr>
        <p:spPr bwMode="auto">
          <a:xfrm>
            <a:off x="3800476" y="3068638"/>
            <a:ext cx="2081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No mueva el vehículo</a:t>
            </a:r>
          </a:p>
        </p:txBody>
      </p:sp>
      <p:sp>
        <p:nvSpPr>
          <p:cNvPr id="35848" name="Rectangle 12"/>
          <p:cNvSpPr>
            <a:spLocks noChangeArrowheads="1"/>
          </p:cNvSpPr>
          <p:nvPr/>
        </p:nvSpPr>
        <p:spPr bwMode="auto">
          <a:xfrm>
            <a:off x="3794125" y="3429000"/>
            <a:ext cx="6046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dirty="0"/>
              <a:t>Solicite ayuda informando al Coordinador de Ruta,  Gerente y siga las instrucciones </a:t>
            </a:r>
          </a:p>
        </p:txBody>
      </p:sp>
      <p:sp>
        <p:nvSpPr>
          <p:cNvPr id="35852" name="Rectangle 16"/>
          <p:cNvSpPr>
            <a:spLocks noChangeArrowheads="1"/>
          </p:cNvSpPr>
          <p:nvPr/>
        </p:nvSpPr>
        <p:spPr bwMode="auto">
          <a:xfrm>
            <a:off x="1855788" y="5157788"/>
            <a:ext cx="2368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Tome registro fotográfico</a:t>
            </a:r>
          </a:p>
        </p:txBody>
      </p:sp>
      <p:sp>
        <p:nvSpPr>
          <p:cNvPr id="35853" name="Rectangle 17"/>
          <p:cNvSpPr>
            <a:spLocks noChangeArrowheads="1"/>
          </p:cNvSpPr>
          <p:nvPr/>
        </p:nvSpPr>
        <p:spPr bwMode="auto">
          <a:xfrm>
            <a:off x="5094288" y="5157788"/>
            <a:ext cx="3954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Revise los riesgos de la escena del accidente</a:t>
            </a:r>
          </a:p>
        </p:txBody>
      </p:sp>
      <p:sp>
        <p:nvSpPr>
          <p:cNvPr id="35854" name="Rectangle 18"/>
          <p:cNvSpPr>
            <a:spLocks noChangeArrowheads="1"/>
          </p:cNvSpPr>
          <p:nvPr/>
        </p:nvSpPr>
        <p:spPr bwMode="auto">
          <a:xfrm>
            <a:off x="2135188" y="6035675"/>
            <a:ext cx="172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400"/>
              <a:t>Tenga presente:</a:t>
            </a:r>
          </a:p>
        </p:txBody>
      </p:sp>
      <p:sp>
        <p:nvSpPr>
          <p:cNvPr id="35855" name="Rectangle 25"/>
          <p:cNvSpPr>
            <a:spLocks noChangeArrowheads="1"/>
          </p:cNvSpPr>
          <p:nvPr/>
        </p:nvSpPr>
        <p:spPr bwMode="auto">
          <a:xfrm>
            <a:off x="3790951" y="5621339"/>
            <a:ext cx="7921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a:t>- El lugar</a:t>
            </a:r>
          </a:p>
        </p:txBody>
      </p:sp>
      <p:sp>
        <p:nvSpPr>
          <p:cNvPr id="35856" name="Rectangle 26"/>
          <p:cNvSpPr>
            <a:spLocks noChangeArrowheads="1"/>
          </p:cNvSpPr>
          <p:nvPr/>
        </p:nvSpPr>
        <p:spPr bwMode="auto">
          <a:xfrm>
            <a:off x="3790951" y="5922964"/>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a:t>- Tipo de evento</a:t>
            </a:r>
          </a:p>
        </p:txBody>
      </p:sp>
      <p:sp>
        <p:nvSpPr>
          <p:cNvPr id="35857" name="Rectangle 27"/>
          <p:cNvSpPr>
            <a:spLocks noChangeArrowheads="1"/>
          </p:cNvSpPr>
          <p:nvPr/>
        </p:nvSpPr>
        <p:spPr bwMode="auto">
          <a:xfrm>
            <a:off x="3790950" y="6197600"/>
            <a:ext cx="1728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a:t>- Personas lesionadas</a:t>
            </a:r>
          </a:p>
        </p:txBody>
      </p:sp>
      <p:sp>
        <p:nvSpPr>
          <p:cNvPr id="35858" name="Rectangle 28"/>
          <p:cNvSpPr>
            <a:spLocks noChangeArrowheads="1"/>
          </p:cNvSpPr>
          <p:nvPr/>
        </p:nvSpPr>
        <p:spPr bwMode="auto">
          <a:xfrm>
            <a:off x="3792539" y="6497639"/>
            <a:ext cx="11509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a:t>- Señalización</a:t>
            </a:r>
          </a:p>
        </p:txBody>
      </p:sp>
      <p:sp>
        <p:nvSpPr>
          <p:cNvPr id="35859" name="Rectangle 29"/>
          <p:cNvSpPr>
            <a:spLocks noChangeArrowheads="1"/>
          </p:cNvSpPr>
          <p:nvPr/>
        </p:nvSpPr>
        <p:spPr bwMode="auto">
          <a:xfrm>
            <a:off x="6096000" y="5627689"/>
            <a:ext cx="1512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a:t>- Marca de frenado</a:t>
            </a:r>
          </a:p>
        </p:txBody>
      </p:sp>
      <p:sp>
        <p:nvSpPr>
          <p:cNvPr id="35860" name="Rectangle 30"/>
          <p:cNvSpPr>
            <a:spLocks noChangeArrowheads="1"/>
          </p:cNvSpPr>
          <p:nvPr/>
        </p:nvSpPr>
        <p:spPr bwMode="auto">
          <a:xfrm>
            <a:off x="6096001" y="5929314"/>
            <a:ext cx="1584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a:t>- Daños del vehículo</a:t>
            </a:r>
          </a:p>
        </p:txBody>
      </p:sp>
      <p:sp>
        <p:nvSpPr>
          <p:cNvPr id="35861" name="Rectangle 31"/>
          <p:cNvSpPr>
            <a:spLocks noChangeArrowheads="1"/>
          </p:cNvSpPr>
          <p:nvPr/>
        </p:nvSpPr>
        <p:spPr bwMode="auto">
          <a:xfrm>
            <a:off x="6096000" y="6203950"/>
            <a:ext cx="865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a:t>- Testigos</a:t>
            </a:r>
          </a:p>
        </p:txBody>
      </p:sp>
      <p:sp>
        <p:nvSpPr>
          <p:cNvPr id="35862" name="Rectangle 32"/>
          <p:cNvSpPr>
            <a:spLocks noChangeArrowheads="1"/>
          </p:cNvSpPr>
          <p:nvPr/>
        </p:nvSpPr>
        <p:spPr bwMode="auto">
          <a:xfrm>
            <a:off x="6097589" y="6503989"/>
            <a:ext cx="1582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a:t>- Estado del tiempo</a:t>
            </a:r>
          </a:p>
        </p:txBody>
      </p:sp>
      <p:pic>
        <p:nvPicPr>
          <p:cNvPr id="35868" name="Picture 28" descr="Resultado de imagen para MANTENER LA CAL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028" y="2580153"/>
            <a:ext cx="1937923" cy="221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824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441701" y="404814"/>
            <a:ext cx="57499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a:solidFill>
                  <a:srgbClr val="FF0000"/>
                </a:solidFill>
                <a:cs typeface="Arial" panose="020B0604020202020204" pitchFamily="34" charset="0"/>
              </a:rPr>
              <a:t>Objetivo General</a:t>
            </a:r>
          </a:p>
        </p:txBody>
      </p:sp>
      <p:sp>
        <p:nvSpPr>
          <p:cNvPr id="7171" name="Rectangle 5"/>
          <p:cNvSpPr>
            <a:spLocks noChangeArrowheads="1"/>
          </p:cNvSpPr>
          <p:nvPr/>
        </p:nvSpPr>
        <p:spPr bwMode="auto">
          <a:xfrm>
            <a:off x="2135188" y="1484314"/>
            <a:ext cx="82089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a:t>Aplicar los principios básicos de conducción cumpliendo los procedimientos para prevención y manejo de  accidentes de tránsito, comparendos y políticas del SGI con el fin de disminuir los índices de siniestralidad en la compañía y garantizar su seguridad.</a:t>
            </a:r>
          </a:p>
        </p:txBody>
      </p:sp>
    </p:spTree>
    <p:extLst>
      <p:ext uri="{BB962C8B-B14F-4D97-AF65-F5344CB8AC3E}">
        <p14:creationId xmlns:p14="http://schemas.microsoft.com/office/powerpoint/2010/main" val="1939024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ChangeArrowheads="1"/>
          </p:cNvSpPr>
          <p:nvPr/>
        </p:nvSpPr>
        <p:spPr bwMode="auto">
          <a:xfrm>
            <a:off x="1631950" y="1200151"/>
            <a:ext cx="380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4. Manejo de Accidentes en la vía</a:t>
            </a:r>
          </a:p>
        </p:txBody>
      </p:sp>
      <p:sp>
        <p:nvSpPr>
          <p:cNvPr id="3076" name="Text Box 7"/>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
        <p:nvSpPr>
          <p:cNvPr id="3077" name="Rectangle 8"/>
          <p:cNvSpPr>
            <a:spLocks noChangeArrowheads="1"/>
          </p:cNvSpPr>
          <p:nvPr/>
        </p:nvSpPr>
        <p:spPr bwMode="auto">
          <a:xfrm>
            <a:off x="1703389" y="1700213"/>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a:t>Si usted esta involucrado en un accidente de tránsito, tenga muy en cuenta las siguientes estas recomendaciones y evite realizar otros procedimientos diferentes a los mencionados en el manual.</a:t>
            </a:r>
          </a:p>
        </p:txBody>
      </p:sp>
      <p:graphicFrame>
        <p:nvGraphicFramePr>
          <p:cNvPr id="3074" name="Object 9"/>
          <p:cNvGraphicFramePr>
            <a:graphicFrameLocks noChangeAspect="1"/>
          </p:cNvGraphicFramePr>
          <p:nvPr/>
        </p:nvGraphicFramePr>
        <p:xfrm>
          <a:off x="2063751" y="2852739"/>
          <a:ext cx="1249363" cy="750887"/>
        </p:xfrm>
        <a:graphic>
          <a:graphicData uri="http://schemas.openxmlformats.org/presentationml/2006/ole">
            <mc:AlternateContent xmlns:mc="http://schemas.openxmlformats.org/markup-compatibility/2006">
              <mc:Choice xmlns:v="urn:schemas-microsoft-com:vml" Requires="v">
                <p:oleObj spid="_x0000_s1030" name="CorelDRAW" r:id="rId3" imgW="1249299" imgH="751434" progId="CorelDRAW.Graphic.13">
                  <p:embed/>
                </p:oleObj>
              </mc:Choice>
              <mc:Fallback>
                <p:oleObj name="CorelDRAW" r:id="rId3" imgW="1249299" imgH="751434" progId="CorelDRAW.Graphic.1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2852739"/>
                        <a:ext cx="1249363"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12"/>
          <p:cNvSpPr>
            <a:spLocks noChangeArrowheads="1"/>
          </p:cNvSpPr>
          <p:nvPr/>
        </p:nvSpPr>
        <p:spPr bwMode="auto">
          <a:xfrm>
            <a:off x="4079876" y="2365375"/>
            <a:ext cx="3313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200"/>
              <a:t>Trasladar en otro vehículo a los lesionados.</a:t>
            </a:r>
          </a:p>
        </p:txBody>
      </p:sp>
      <p:sp>
        <p:nvSpPr>
          <p:cNvPr id="3079" name="Line 14"/>
          <p:cNvSpPr>
            <a:spLocks noChangeShapeType="1"/>
          </p:cNvSpPr>
          <p:nvPr/>
        </p:nvSpPr>
        <p:spPr bwMode="auto">
          <a:xfrm flipV="1">
            <a:off x="3359150" y="2636838"/>
            <a:ext cx="649288"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3080" name="Line 15"/>
          <p:cNvSpPr>
            <a:spLocks noChangeShapeType="1"/>
          </p:cNvSpPr>
          <p:nvPr/>
        </p:nvSpPr>
        <p:spPr bwMode="auto">
          <a:xfrm flipV="1">
            <a:off x="3359150" y="2852738"/>
            <a:ext cx="649288"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3081" name="Rectangle 16"/>
          <p:cNvSpPr>
            <a:spLocks noChangeArrowheads="1"/>
          </p:cNvSpPr>
          <p:nvPr/>
        </p:nvSpPr>
        <p:spPr bwMode="auto">
          <a:xfrm>
            <a:off x="4079876" y="2647950"/>
            <a:ext cx="1584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200"/>
              <a:t>Mover el vehículo.</a:t>
            </a:r>
          </a:p>
        </p:txBody>
      </p:sp>
      <p:sp>
        <p:nvSpPr>
          <p:cNvPr id="3082" name="Rectangle 17"/>
          <p:cNvSpPr>
            <a:spLocks noChangeArrowheads="1"/>
          </p:cNvSpPr>
          <p:nvPr/>
        </p:nvSpPr>
        <p:spPr bwMode="auto">
          <a:xfrm>
            <a:off x="4079875" y="2932114"/>
            <a:ext cx="403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200"/>
              <a:t>Tomar decisiones sin consentimiento de la Compañía.</a:t>
            </a:r>
          </a:p>
        </p:txBody>
      </p:sp>
      <p:sp>
        <p:nvSpPr>
          <p:cNvPr id="3083" name="Rectangle 18"/>
          <p:cNvSpPr>
            <a:spLocks noChangeArrowheads="1"/>
          </p:cNvSpPr>
          <p:nvPr/>
        </p:nvSpPr>
        <p:spPr bwMode="auto">
          <a:xfrm>
            <a:off x="4079875" y="3221039"/>
            <a:ext cx="3168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200"/>
              <a:t>Firmar documentos, actas, contratos, etc.</a:t>
            </a:r>
          </a:p>
        </p:txBody>
      </p:sp>
      <p:sp>
        <p:nvSpPr>
          <p:cNvPr id="3084" name="Rectangle 19"/>
          <p:cNvSpPr>
            <a:spLocks noChangeArrowheads="1"/>
          </p:cNvSpPr>
          <p:nvPr/>
        </p:nvSpPr>
        <p:spPr bwMode="auto">
          <a:xfrm>
            <a:off x="4079875" y="3508375"/>
            <a:ext cx="3384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200"/>
              <a:t>Negociar en nombre propio o de la empresa.</a:t>
            </a:r>
          </a:p>
        </p:txBody>
      </p:sp>
      <p:sp>
        <p:nvSpPr>
          <p:cNvPr id="3085" name="Rectangle 20"/>
          <p:cNvSpPr>
            <a:spLocks noChangeArrowheads="1"/>
          </p:cNvSpPr>
          <p:nvPr/>
        </p:nvSpPr>
        <p:spPr bwMode="auto">
          <a:xfrm>
            <a:off x="4079876" y="3792539"/>
            <a:ext cx="6048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200"/>
              <a:t>Firmar el croquis si no se esta de acuerdo con lo estipulado o dibujado en el mismo.</a:t>
            </a:r>
          </a:p>
        </p:txBody>
      </p:sp>
      <p:sp>
        <p:nvSpPr>
          <p:cNvPr id="3086" name="Rectangle 21"/>
          <p:cNvSpPr>
            <a:spLocks noChangeArrowheads="1"/>
          </p:cNvSpPr>
          <p:nvPr/>
        </p:nvSpPr>
        <p:spPr bwMode="auto">
          <a:xfrm>
            <a:off x="4079875" y="4076700"/>
            <a:ext cx="1873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200"/>
              <a:t>Dejar solo el vehículo</a:t>
            </a:r>
          </a:p>
        </p:txBody>
      </p:sp>
      <p:sp>
        <p:nvSpPr>
          <p:cNvPr id="3087" name="Line 22"/>
          <p:cNvSpPr>
            <a:spLocks noChangeShapeType="1"/>
          </p:cNvSpPr>
          <p:nvPr/>
        </p:nvSpPr>
        <p:spPr bwMode="auto">
          <a:xfrm flipV="1">
            <a:off x="3359150" y="3068638"/>
            <a:ext cx="649288"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3088" name="Line 23"/>
          <p:cNvSpPr>
            <a:spLocks noChangeShapeType="1"/>
          </p:cNvSpPr>
          <p:nvPr/>
        </p:nvSpPr>
        <p:spPr bwMode="auto">
          <a:xfrm>
            <a:off x="3359150" y="3213100"/>
            <a:ext cx="649288"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3089" name="Line 24"/>
          <p:cNvSpPr>
            <a:spLocks noChangeShapeType="1"/>
          </p:cNvSpPr>
          <p:nvPr/>
        </p:nvSpPr>
        <p:spPr bwMode="auto">
          <a:xfrm>
            <a:off x="3359150" y="3213101"/>
            <a:ext cx="649288"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3090" name="Line 25"/>
          <p:cNvSpPr>
            <a:spLocks noChangeShapeType="1"/>
          </p:cNvSpPr>
          <p:nvPr/>
        </p:nvSpPr>
        <p:spPr bwMode="auto">
          <a:xfrm>
            <a:off x="3359150" y="3213101"/>
            <a:ext cx="649288"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3091" name="Line 26"/>
          <p:cNvSpPr>
            <a:spLocks noChangeShapeType="1"/>
          </p:cNvSpPr>
          <p:nvPr/>
        </p:nvSpPr>
        <p:spPr bwMode="auto">
          <a:xfrm>
            <a:off x="3359150" y="3213100"/>
            <a:ext cx="649288"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3092" name="Rectangle 29"/>
          <p:cNvSpPr>
            <a:spLocks noChangeArrowheads="1"/>
          </p:cNvSpPr>
          <p:nvPr/>
        </p:nvSpPr>
        <p:spPr bwMode="auto">
          <a:xfrm>
            <a:off x="3862389" y="4437063"/>
            <a:ext cx="4249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0000FF"/>
                </a:solidFill>
              </a:rPr>
              <a:t>¿Qué hacer cuando llegue a la compañía?</a:t>
            </a:r>
          </a:p>
        </p:txBody>
      </p:sp>
      <p:sp>
        <p:nvSpPr>
          <p:cNvPr id="3094" name="Rectangle 31"/>
          <p:cNvSpPr>
            <a:spLocks noChangeArrowheads="1"/>
          </p:cNvSpPr>
          <p:nvPr/>
        </p:nvSpPr>
        <p:spPr bwMode="auto">
          <a:xfrm>
            <a:off x="3935413" y="4868864"/>
            <a:ext cx="4895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200" dirty="0"/>
              <a:t>Diligenciar el formato “Informe de Accidente de tránsito”</a:t>
            </a:r>
          </a:p>
        </p:txBody>
      </p:sp>
      <p:sp>
        <p:nvSpPr>
          <p:cNvPr id="3095" name="Rectangle 32"/>
          <p:cNvSpPr>
            <a:spLocks noChangeArrowheads="1"/>
          </p:cNvSpPr>
          <p:nvPr/>
        </p:nvSpPr>
        <p:spPr bwMode="auto">
          <a:xfrm>
            <a:off x="3935413" y="5314950"/>
            <a:ext cx="3960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Char char="ü"/>
            </a:pPr>
            <a:r>
              <a:rPr lang="es-ES" altLang="es-CO" sz="1200" dirty="0"/>
              <a:t>Ajuntar los documentos que en el formato se solicitan</a:t>
            </a:r>
          </a:p>
        </p:txBody>
      </p:sp>
      <p:sp>
        <p:nvSpPr>
          <p:cNvPr id="3096" name="Rectangle 33"/>
          <p:cNvSpPr>
            <a:spLocks noChangeArrowheads="1"/>
          </p:cNvSpPr>
          <p:nvPr/>
        </p:nvSpPr>
        <p:spPr bwMode="auto">
          <a:xfrm>
            <a:off x="4151313" y="5675314"/>
            <a:ext cx="1873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b="1">
                <a:solidFill>
                  <a:srgbClr val="0000FF"/>
                </a:solidFill>
              </a:rPr>
              <a:t>- </a:t>
            </a:r>
            <a:r>
              <a:rPr lang="es-ES" altLang="es-CO" sz="1200"/>
              <a:t>Fotocopia de la cedula</a:t>
            </a:r>
          </a:p>
        </p:txBody>
      </p:sp>
      <p:sp>
        <p:nvSpPr>
          <p:cNvPr id="3097" name="Rectangle 34"/>
          <p:cNvSpPr>
            <a:spLocks noChangeArrowheads="1"/>
          </p:cNvSpPr>
          <p:nvPr/>
        </p:nvSpPr>
        <p:spPr bwMode="auto">
          <a:xfrm>
            <a:off x="4151313" y="5976939"/>
            <a:ext cx="165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b="1">
                <a:solidFill>
                  <a:srgbClr val="0000FF"/>
                </a:solidFill>
              </a:rPr>
              <a:t>-</a:t>
            </a:r>
            <a:r>
              <a:rPr lang="es-ES" altLang="es-CO" sz="1200"/>
              <a:t> Fotos del accidente</a:t>
            </a:r>
          </a:p>
        </p:txBody>
      </p:sp>
      <p:sp>
        <p:nvSpPr>
          <p:cNvPr id="3098" name="Rectangle 35"/>
          <p:cNvSpPr>
            <a:spLocks noChangeArrowheads="1"/>
          </p:cNvSpPr>
          <p:nvPr/>
        </p:nvSpPr>
        <p:spPr bwMode="auto">
          <a:xfrm>
            <a:off x="4151313" y="6251575"/>
            <a:ext cx="2665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b="1">
                <a:solidFill>
                  <a:srgbClr val="0000FF"/>
                </a:solidFill>
              </a:rPr>
              <a:t>-</a:t>
            </a:r>
            <a:r>
              <a:rPr lang="es-ES" altLang="es-CO" sz="1200"/>
              <a:t> Fotocopia de la licencia de tránsito</a:t>
            </a:r>
          </a:p>
        </p:txBody>
      </p:sp>
      <p:sp>
        <p:nvSpPr>
          <p:cNvPr id="3099" name="Rectangle 37"/>
          <p:cNvSpPr>
            <a:spLocks noChangeArrowheads="1"/>
          </p:cNvSpPr>
          <p:nvPr/>
        </p:nvSpPr>
        <p:spPr bwMode="auto">
          <a:xfrm>
            <a:off x="4152901" y="6538914"/>
            <a:ext cx="27352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b="1">
                <a:solidFill>
                  <a:srgbClr val="0000FF"/>
                </a:solidFill>
              </a:rPr>
              <a:t>-</a:t>
            </a:r>
            <a:r>
              <a:rPr lang="es-ES" altLang="es-CO" sz="1200"/>
              <a:t> Fotocopia de la tarjeta de propiedad</a:t>
            </a:r>
          </a:p>
        </p:txBody>
      </p:sp>
      <p:sp>
        <p:nvSpPr>
          <p:cNvPr id="3100" name="Rectangle 38"/>
          <p:cNvSpPr>
            <a:spLocks noChangeArrowheads="1"/>
          </p:cNvSpPr>
          <p:nvPr/>
        </p:nvSpPr>
        <p:spPr bwMode="auto">
          <a:xfrm>
            <a:off x="7031039" y="5876925"/>
            <a:ext cx="173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b="1">
                <a:solidFill>
                  <a:srgbClr val="0000FF"/>
                </a:solidFill>
              </a:rPr>
              <a:t>- </a:t>
            </a:r>
            <a:r>
              <a:rPr lang="es-ES" altLang="es-CO" sz="1200"/>
              <a:t>Fotocopia del SOAT</a:t>
            </a:r>
          </a:p>
        </p:txBody>
      </p:sp>
      <p:sp>
        <p:nvSpPr>
          <p:cNvPr id="3101" name="Rectangle 39"/>
          <p:cNvSpPr>
            <a:spLocks noChangeArrowheads="1"/>
          </p:cNvSpPr>
          <p:nvPr/>
        </p:nvSpPr>
        <p:spPr bwMode="auto">
          <a:xfrm>
            <a:off x="7031038" y="6178550"/>
            <a:ext cx="1801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rgbClr val="FF0000"/>
              </a:buClr>
              <a:buSzPct val="120000"/>
              <a:buFont typeface="Wingdings" panose="05000000000000000000" pitchFamily="2" charset="2"/>
              <a:buNone/>
            </a:pPr>
            <a:r>
              <a:rPr lang="es-ES" altLang="es-CO" sz="1200" b="1">
                <a:solidFill>
                  <a:srgbClr val="0000FF"/>
                </a:solidFill>
              </a:rPr>
              <a:t>- </a:t>
            </a:r>
            <a:r>
              <a:rPr lang="es-ES" altLang="es-CO" sz="1200"/>
              <a:t>Croquis del accidente</a:t>
            </a:r>
          </a:p>
        </p:txBody>
      </p:sp>
      <p:sp>
        <p:nvSpPr>
          <p:cNvPr id="2" name="AutoShape 39" descr="Resultado de imagen para policia de transito"/>
          <p:cNvSpPr>
            <a:spLocks noChangeAspect="1" noChangeArrowheads="1"/>
          </p:cNvSpPr>
          <p:nvPr/>
        </p:nvSpPr>
        <p:spPr bwMode="auto">
          <a:xfrm>
            <a:off x="2380588" y="4605339"/>
            <a:ext cx="763084" cy="7630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5"/>
          <a:stretch>
            <a:fillRect/>
          </a:stretch>
        </p:blipFill>
        <p:spPr>
          <a:xfrm>
            <a:off x="1998080" y="4064001"/>
            <a:ext cx="1864308" cy="1900238"/>
          </a:xfrm>
          <a:prstGeom prst="rect">
            <a:avLst/>
          </a:prstGeom>
        </p:spPr>
      </p:pic>
    </p:spTree>
    <p:extLst>
      <p:ext uri="{BB962C8B-B14F-4D97-AF65-F5344CB8AC3E}">
        <p14:creationId xmlns:p14="http://schemas.microsoft.com/office/powerpoint/2010/main" val="2331287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0" descr="delivery_man_delivering_md_wh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10564" y="1214439"/>
            <a:ext cx="235743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8"/>
          <p:cNvSpPr>
            <a:spLocks noChangeArrowheads="1"/>
          </p:cNvSpPr>
          <p:nvPr/>
        </p:nvSpPr>
        <p:spPr bwMode="auto">
          <a:xfrm>
            <a:off x="1631950" y="1200151"/>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a:t>5. Contactos</a:t>
            </a:r>
          </a:p>
        </p:txBody>
      </p:sp>
      <p:sp>
        <p:nvSpPr>
          <p:cNvPr id="36868" name="Rectangle 10"/>
          <p:cNvSpPr>
            <a:spLocks noChangeArrowheads="1"/>
          </p:cNvSpPr>
          <p:nvPr/>
        </p:nvSpPr>
        <p:spPr bwMode="auto">
          <a:xfrm>
            <a:off x="1703389" y="1700214"/>
            <a:ext cx="6408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dirty="0"/>
              <a:t>En caso de emergencia comuníquese con su Coordinador</a:t>
            </a:r>
          </a:p>
        </p:txBody>
      </p:sp>
      <p:sp>
        <p:nvSpPr>
          <p:cNvPr id="36869" name="Rectangle 11"/>
          <p:cNvSpPr>
            <a:spLocks noChangeArrowheads="1"/>
          </p:cNvSpPr>
          <p:nvPr/>
        </p:nvSpPr>
        <p:spPr bwMode="auto">
          <a:xfrm>
            <a:off x="3738563" y="2276475"/>
            <a:ext cx="4214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b="1" dirty="0">
                <a:solidFill>
                  <a:srgbClr val="0000FF"/>
                </a:solidFill>
              </a:rPr>
              <a:t>Coordinador de RUTA</a:t>
            </a:r>
          </a:p>
        </p:txBody>
      </p:sp>
      <p:sp>
        <p:nvSpPr>
          <p:cNvPr id="36870" name="Rectangle 12"/>
          <p:cNvSpPr>
            <a:spLocks noChangeArrowheads="1"/>
          </p:cNvSpPr>
          <p:nvPr/>
        </p:nvSpPr>
        <p:spPr bwMode="auto">
          <a:xfrm>
            <a:off x="1774825" y="3451225"/>
            <a:ext cx="35639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dirty="0"/>
              <a:t>Santa Cecilia	3202355498</a:t>
            </a:r>
          </a:p>
          <a:p>
            <a:pPr eaLnBrk="1" hangingPunct="1"/>
            <a:r>
              <a:rPr lang="es-ES" altLang="es-CO" sz="1400" dirty="0"/>
              <a:t>La Paz		3107854013</a:t>
            </a:r>
          </a:p>
          <a:p>
            <a:pPr eaLnBrk="1" hangingPunct="1"/>
            <a:r>
              <a:rPr lang="es-ES" altLang="es-CO" sz="1400" dirty="0" err="1"/>
              <a:t>Incodemar</a:t>
            </a:r>
            <a:r>
              <a:rPr lang="es-ES" altLang="es-CO" sz="1400" dirty="0"/>
              <a:t>		3507290248</a:t>
            </a:r>
          </a:p>
          <a:p>
            <a:pPr eaLnBrk="1" hangingPunct="1"/>
            <a:r>
              <a:rPr lang="es-ES" altLang="es-CO" sz="1400" dirty="0" err="1"/>
              <a:t>Nazareth</a:t>
            </a:r>
            <a:r>
              <a:rPr lang="es-ES" altLang="es-CO" sz="1400" dirty="0"/>
              <a:t>  		3507290244                  </a:t>
            </a:r>
          </a:p>
          <a:p>
            <a:pPr eaLnBrk="1" hangingPunct="1"/>
            <a:r>
              <a:rPr lang="es-ES" altLang="es-CO" sz="1400" dirty="0" err="1"/>
              <a:t>Jardin</a:t>
            </a:r>
            <a:r>
              <a:rPr lang="es-ES" altLang="es-CO" sz="1400" dirty="0"/>
              <a:t> Risitas                3107854013</a:t>
            </a:r>
          </a:p>
          <a:p>
            <a:pPr eaLnBrk="1" hangingPunct="1"/>
            <a:r>
              <a:rPr lang="es-ES" altLang="es-CO" sz="1400" dirty="0"/>
              <a:t>La Merced           	</a:t>
            </a:r>
            <a:r>
              <a:rPr lang="es-ES" altLang="es-CO" sz="1400" dirty="0" smtClean="0"/>
              <a:t>3134108288</a:t>
            </a:r>
          </a:p>
          <a:p>
            <a:pPr eaLnBrk="1" hangingPunct="1"/>
            <a:r>
              <a:rPr lang="es-ES" altLang="es-CO" sz="1400" dirty="0" smtClean="0"/>
              <a:t>Villa Mayor</a:t>
            </a:r>
            <a:r>
              <a:rPr lang="es-ES" altLang="es-CO" sz="1400" dirty="0" smtClean="0"/>
              <a:t>     	3107854013</a:t>
            </a:r>
            <a:endParaRPr lang="es-ES" altLang="es-CO" sz="1400" dirty="0"/>
          </a:p>
          <a:p>
            <a:pPr eaLnBrk="1" hangingPunct="1"/>
            <a:endParaRPr lang="es-ES" altLang="es-CO" sz="1400" dirty="0"/>
          </a:p>
        </p:txBody>
      </p:sp>
      <p:sp>
        <p:nvSpPr>
          <p:cNvPr id="36871" name="Rectangle 13"/>
          <p:cNvSpPr>
            <a:spLocks noChangeArrowheads="1"/>
          </p:cNvSpPr>
          <p:nvPr/>
        </p:nvSpPr>
        <p:spPr bwMode="auto">
          <a:xfrm>
            <a:off x="6240463" y="4868863"/>
            <a:ext cx="334486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b="1" dirty="0">
                <a:solidFill>
                  <a:srgbClr val="0000FF"/>
                </a:solidFill>
              </a:rPr>
              <a:t>Oficina Principal </a:t>
            </a:r>
          </a:p>
          <a:p>
            <a:pPr algn="ctr" eaLnBrk="1" hangingPunct="1">
              <a:spcBef>
                <a:spcPct val="50000"/>
              </a:spcBef>
            </a:pPr>
            <a:r>
              <a:rPr lang="es-ES" altLang="es-CO" b="1" dirty="0">
                <a:solidFill>
                  <a:srgbClr val="0000FF"/>
                </a:solidFill>
              </a:rPr>
              <a:t>Celular 310 3492816</a:t>
            </a:r>
          </a:p>
        </p:txBody>
      </p:sp>
      <p:sp>
        <p:nvSpPr>
          <p:cNvPr id="36872" name="Rectangle 14"/>
          <p:cNvSpPr>
            <a:spLocks noChangeArrowheads="1"/>
          </p:cNvSpPr>
          <p:nvPr/>
        </p:nvSpPr>
        <p:spPr bwMode="auto">
          <a:xfrm>
            <a:off x="6888312" y="3848101"/>
            <a:ext cx="1799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dirty="0"/>
              <a:t>7274633 / 4069858</a:t>
            </a:r>
          </a:p>
        </p:txBody>
      </p:sp>
      <p:sp>
        <p:nvSpPr>
          <p:cNvPr id="36873" name="Rectangle 16"/>
          <p:cNvSpPr>
            <a:spLocks noChangeArrowheads="1"/>
          </p:cNvSpPr>
          <p:nvPr/>
        </p:nvSpPr>
        <p:spPr bwMode="auto">
          <a:xfrm>
            <a:off x="1774825" y="2947988"/>
            <a:ext cx="12969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dirty="0">
                <a:solidFill>
                  <a:srgbClr val="FF0000"/>
                </a:solidFill>
              </a:rPr>
              <a:t>Colegios</a:t>
            </a:r>
          </a:p>
        </p:txBody>
      </p:sp>
      <p:sp>
        <p:nvSpPr>
          <p:cNvPr id="36874" name="Rectangle 17"/>
          <p:cNvSpPr>
            <a:spLocks noChangeArrowheads="1"/>
          </p:cNvSpPr>
          <p:nvPr/>
        </p:nvSpPr>
        <p:spPr bwMode="auto">
          <a:xfrm>
            <a:off x="7177088" y="3343275"/>
            <a:ext cx="1133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dirty="0">
                <a:solidFill>
                  <a:srgbClr val="FF0000"/>
                </a:solidFill>
              </a:rPr>
              <a:t>Gerencia</a:t>
            </a:r>
          </a:p>
        </p:txBody>
      </p:sp>
      <p:sp>
        <p:nvSpPr>
          <p:cNvPr id="36875" name="Text Box 8"/>
          <p:cNvSpPr txBox="1">
            <a:spLocks noChangeArrowheads="1"/>
          </p:cNvSpPr>
          <p:nvPr/>
        </p:nvSpPr>
        <p:spPr bwMode="auto">
          <a:xfrm>
            <a:off x="3287714" y="404814"/>
            <a:ext cx="5545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539946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5"/>
          <p:cNvSpPr txBox="1">
            <a:spLocks noChangeArrowheads="1"/>
          </p:cNvSpPr>
          <p:nvPr/>
        </p:nvSpPr>
        <p:spPr bwMode="auto">
          <a:xfrm>
            <a:off x="1785938" y="163513"/>
            <a:ext cx="83613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1600">
                <a:solidFill>
                  <a:schemeClr val="bg1"/>
                </a:solidFill>
              </a:rPr>
              <a:t>6. SERVICIOS Y VALORES </a:t>
            </a:r>
            <a:r>
              <a:rPr lang="es-ES" altLang="es-CO" sz="1600" b="1" i="1">
                <a:solidFill>
                  <a:schemeClr val="bg1"/>
                </a:solidFill>
              </a:rPr>
              <a:t>envía</a:t>
            </a:r>
          </a:p>
        </p:txBody>
      </p:sp>
      <p:sp>
        <p:nvSpPr>
          <p:cNvPr id="38917" name="Rectangle 7"/>
          <p:cNvSpPr>
            <a:spLocks noChangeArrowheads="1"/>
          </p:cNvSpPr>
          <p:nvPr/>
        </p:nvSpPr>
        <p:spPr bwMode="auto">
          <a:xfrm>
            <a:off x="1631951" y="1198563"/>
            <a:ext cx="1261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dirty="0"/>
              <a:t>6. Valores</a:t>
            </a:r>
            <a:endParaRPr lang="es-ES" altLang="es-CO" b="1" i="1" dirty="0">
              <a:solidFill>
                <a:srgbClr val="FF0000"/>
              </a:solidFill>
              <a:latin typeface="Century Gothic" panose="020B0502020202020204" pitchFamily="34" charset="0"/>
            </a:endParaRPr>
          </a:p>
        </p:txBody>
      </p:sp>
      <p:sp>
        <p:nvSpPr>
          <p:cNvPr id="38918" name="Text Box 8"/>
          <p:cNvSpPr txBox="1">
            <a:spLocks noChangeArrowheads="1"/>
          </p:cNvSpPr>
          <p:nvPr/>
        </p:nvSpPr>
        <p:spPr bwMode="auto">
          <a:xfrm>
            <a:off x="3287714" y="404814"/>
            <a:ext cx="5545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El buen conductor</a:t>
            </a:r>
            <a:endParaRPr lang="es-ES" altLang="es-CO" sz="3200" b="1" i="1" dirty="0">
              <a:latin typeface="Century Gothic" panose="020B0502020202020204" pitchFamily="34" charset="0"/>
              <a:cs typeface="Arial" panose="020B0604020202020204" pitchFamily="34" charset="0"/>
            </a:endParaRPr>
          </a:p>
        </p:txBody>
      </p:sp>
      <p:sp>
        <p:nvSpPr>
          <p:cNvPr id="38919" name="Rectangle 9"/>
          <p:cNvSpPr>
            <a:spLocks noChangeArrowheads="1"/>
          </p:cNvSpPr>
          <p:nvPr/>
        </p:nvSpPr>
        <p:spPr bwMode="auto">
          <a:xfrm>
            <a:off x="1847850" y="1700213"/>
            <a:ext cx="8496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O" sz="1400" dirty="0"/>
              <a:t>En </a:t>
            </a:r>
            <a:r>
              <a:rPr lang="es-ES" altLang="es-CO" sz="1400" b="1" i="1" dirty="0" err="1">
                <a:latin typeface="Century Gothic" panose="020B0502020202020204" pitchFamily="34" charset="0"/>
              </a:rPr>
              <a:t>Esconaltur</a:t>
            </a:r>
            <a:r>
              <a:rPr lang="es-ES" altLang="es-CO" sz="1400" dirty="0"/>
              <a:t> sabemos que los valores nos permiten ser cada día mejores personas, por esos queremos que usted, “</a:t>
            </a:r>
            <a:r>
              <a:rPr lang="es-ES" altLang="es-CO" sz="1400" dirty="0">
                <a:solidFill>
                  <a:srgbClr val="FF0000"/>
                </a:solidFill>
              </a:rPr>
              <a:t>El buen conductor</a:t>
            </a:r>
            <a:r>
              <a:rPr lang="es-ES" altLang="es-CO" sz="1400" dirty="0"/>
              <a:t>” sea ejemplo de las siguientes prácticas:</a:t>
            </a:r>
          </a:p>
        </p:txBody>
      </p:sp>
      <p:pic>
        <p:nvPicPr>
          <p:cNvPr id="2" name="Imagen 1"/>
          <p:cNvPicPr>
            <a:picLocks noChangeAspect="1"/>
          </p:cNvPicPr>
          <p:nvPr/>
        </p:nvPicPr>
        <p:blipFill>
          <a:blip r:embed="rId2"/>
          <a:stretch>
            <a:fillRect/>
          </a:stretch>
        </p:blipFill>
        <p:spPr>
          <a:xfrm>
            <a:off x="4702877" y="2973797"/>
            <a:ext cx="3872219" cy="525995"/>
          </a:xfrm>
          <a:prstGeom prst="rect">
            <a:avLst/>
          </a:prstGeom>
        </p:spPr>
      </p:pic>
      <p:pic>
        <p:nvPicPr>
          <p:cNvPr id="3" name="Imagen 2"/>
          <p:cNvPicPr>
            <a:picLocks noChangeAspect="1"/>
          </p:cNvPicPr>
          <p:nvPr/>
        </p:nvPicPr>
        <p:blipFill>
          <a:blip r:embed="rId3"/>
          <a:stretch>
            <a:fillRect/>
          </a:stretch>
        </p:blipFill>
        <p:spPr>
          <a:xfrm>
            <a:off x="4702878" y="3577323"/>
            <a:ext cx="3446946" cy="581952"/>
          </a:xfrm>
          <a:prstGeom prst="rect">
            <a:avLst/>
          </a:prstGeom>
        </p:spPr>
      </p:pic>
      <p:sp>
        <p:nvSpPr>
          <p:cNvPr id="4" name="CuadroTexto 3"/>
          <p:cNvSpPr txBox="1"/>
          <p:nvPr/>
        </p:nvSpPr>
        <p:spPr>
          <a:xfrm>
            <a:off x="4702877" y="4362450"/>
            <a:ext cx="3526359" cy="1323439"/>
          </a:xfrm>
          <a:prstGeom prst="rect">
            <a:avLst/>
          </a:prstGeom>
          <a:noFill/>
        </p:spPr>
        <p:txBody>
          <a:bodyPr wrap="square" rtlCol="0">
            <a:spAutoFit/>
          </a:bodyPr>
          <a:lstStyle/>
          <a:p>
            <a:pPr algn="ctr"/>
            <a:r>
              <a:rPr lang="es-CO" sz="1000" b="1" dirty="0">
                <a:solidFill>
                  <a:schemeClr val="bg1">
                    <a:lumMod val="50000"/>
                  </a:schemeClr>
                </a:solidFill>
                <a:latin typeface="Century Gothic" panose="020B0502020202020204" pitchFamily="34" charset="0"/>
              </a:rPr>
              <a:t>Apoyar a mis compañeros</a:t>
            </a:r>
          </a:p>
          <a:p>
            <a:pPr algn="ctr"/>
            <a:r>
              <a:rPr lang="es-CO" sz="1000" b="1" dirty="0">
                <a:solidFill>
                  <a:srgbClr val="CC0000"/>
                </a:solidFill>
                <a:latin typeface="Century Gothic" panose="020B0502020202020204" pitchFamily="34" charset="0"/>
              </a:rPr>
              <a:t>Trabajo en Equipo</a:t>
            </a:r>
          </a:p>
          <a:p>
            <a:pPr algn="ctr"/>
            <a:endParaRPr lang="es-CO" sz="1000" b="1" dirty="0">
              <a:solidFill>
                <a:srgbClr val="CC0000"/>
              </a:solidFill>
              <a:latin typeface="Century Gothic" panose="020B0502020202020204" pitchFamily="34" charset="0"/>
            </a:endParaRPr>
          </a:p>
          <a:p>
            <a:pPr algn="ctr"/>
            <a:endParaRPr lang="es-CO" sz="1000" b="1" dirty="0">
              <a:solidFill>
                <a:srgbClr val="CC0000"/>
              </a:solidFill>
              <a:latin typeface="Century Gothic" panose="020B0502020202020204" pitchFamily="34" charset="0"/>
            </a:endParaRPr>
          </a:p>
          <a:p>
            <a:pPr algn="ctr"/>
            <a:r>
              <a:rPr lang="es-CO" sz="1000" b="1" dirty="0">
                <a:solidFill>
                  <a:schemeClr val="bg1">
                    <a:lumMod val="50000"/>
                  </a:schemeClr>
                </a:solidFill>
                <a:latin typeface="Century Gothic" panose="020B0502020202020204" pitchFamily="34" charset="0"/>
              </a:rPr>
              <a:t>Durante mi trabajo me aseguro de cuidar</a:t>
            </a:r>
          </a:p>
          <a:p>
            <a:pPr algn="ctr"/>
            <a:r>
              <a:rPr lang="es-CO" sz="1000" b="1" dirty="0">
                <a:solidFill>
                  <a:schemeClr val="bg1">
                    <a:lumMod val="50000"/>
                  </a:schemeClr>
                </a:solidFill>
                <a:latin typeface="Century Gothic" panose="020B0502020202020204" pitchFamily="34" charset="0"/>
              </a:rPr>
              <a:t>y velar por la buena imagen de la Compañía.</a:t>
            </a:r>
          </a:p>
          <a:p>
            <a:pPr algn="ctr"/>
            <a:r>
              <a:rPr lang="es-CO" sz="1000" b="1" dirty="0">
                <a:solidFill>
                  <a:schemeClr val="bg1">
                    <a:lumMod val="50000"/>
                  </a:schemeClr>
                </a:solidFill>
                <a:latin typeface="Century Gothic" panose="020B0502020202020204" pitchFamily="34" charset="0"/>
              </a:rPr>
              <a:t>Esto demuestra mi</a:t>
            </a:r>
          </a:p>
          <a:p>
            <a:pPr algn="ctr"/>
            <a:r>
              <a:rPr lang="es-CO" sz="1000" b="1" dirty="0">
                <a:solidFill>
                  <a:srgbClr val="CC0000"/>
                </a:solidFill>
                <a:latin typeface="Century Gothic" panose="020B0502020202020204" pitchFamily="34" charset="0"/>
              </a:rPr>
              <a:t>Actitud de servicio.</a:t>
            </a:r>
          </a:p>
        </p:txBody>
      </p:sp>
      <p:pic>
        <p:nvPicPr>
          <p:cNvPr id="38925" name="Picture 13" descr="Esco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936" y="2835799"/>
            <a:ext cx="2560224" cy="229644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9726" y="2835799"/>
            <a:ext cx="3113828" cy="2335371"/>
          </a:xfrm>
          <a:prstGeom prst="rect">
            <a:avLst/>
          </a:prstGeom>
        </p:spPr>
      </p:pic>
    </p:spTree>
    <p:extLst>
      <p:ext uri="{BB962C8B-B14F-4D97-AF65-F5344CB8AC3E}">
        <p14:creationId xmlns:p14="http://schemas.microsoft.com/office/powerpoint/2010/main" val="477243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4205" t="1276" r="23828" b="2303"/>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6"/>
          <p:cNvSpPr txBox="1">
            <a:spLocks noChangeArrowheads="1"/>
          </p:cNvSpPr>
          <p:nvPr/>
        </p:nvSpPr>
        <p:spPr bwMode="auto">
          <a:xfrm>
            <a:off x="4144963" y="3641726"/>
            <a:ext cx="41767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2500" b="1" dirty="0">
                <a:cs typeface="Arial" panose="020B0604020202020204" pitchFamily="34" charset="0"/>
              </a:rPr>
              <a:t>El buen conductor</a:t>
            </a:r>
            <a:endParaRPr lang="es-ES" altLang="es-CO" sz="2500" b="1" i="1" dirty="0">
              <a:solidFill>
                <a:srgbClr val="FF0000"/>
              </a:solidFill>
              <a:latin typeface="Century Gothic" panose="020B0502020202020204" pitchFamily="34" charset="0"/>
              <a:cs typeface="Arial" panose="020B0604020202020204" pitchFamily="34" charset="0"/>
            </a:endParaRPr>
          </a:p>
        </p:txBody>
      </p:sp>
      <p:sp>
        <p:nvSpPr>
          <p:cNvPr id="39942" name="AutoShape 3"/>
          <p:cNvSpPr>
            <a:spLocks noChangeArrowheads="1"/>
          </p:cNvSpPr>
          <p:nvPr/>
        </p:nvSpPr>
        <p:spPr bwMode="auto">
          <a:xfrm>
            <a:off x="3432175" y="1519239"/>
            <a:ext cx="5602288" cy="325437"/>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CO" sz="2400" b="1">
                <a:solidFill>
                  <a:schemeClr val="bg1"/>
                </a:solidFill>
              </a:rPr>
              <a:t>¡ GRACIAS!</a:t>
            </a:r>
          </a:p>
        </p:txBody>
      </p:sp>
    </p:spTree>
    <p:extLst>
      <p:ext uri="{BB962C8B-B14F-4D97-AF65-F5344CB8AC3E}">
        <p14:creationId xmlns:p14="http://schemas.microsoft.com/office/powerpoint/2010/main" val="2938695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935413" y="404814"/>
            <a:ext cx="45259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a:solidFill>
                  <a:srgbClr val="FF0000"/>
                </a:solidFill>
                <a:cs typeface="Arial" panose="020B0604020202020204" pitchFamily="34" charset="0"/>
              </a:rPr>
              <a:t>Objetivos Específicos</a:t>
            </a:r>
          </a:p>
        </p:txBody>
      </p:sp>
      <p:sp>
        <p:nvSpPr>
          <p:cNvPr id="8195" name="Text Box 5"/>
          <p:cNvSpPr txBox="1">
            <a:spLocks noChangeArrowheads="1"/>
          </p:cNvSpPr>
          <p:nvPr/>
        </p:nvSpPr>
        <p:spPr bwMode="auto">
          <a:xfrm>
            <a:off x="1774826" y="1412776"/>
            <a:ext cx="777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buFontTx/>
              <a:buAutoNum type="arabicPeriod"/>
            </a:pPr>
            <a:r>
              <a:rPr lang="es-ES" altLang="es-CO" dirty="0"/>
              <a:t>Comprender y aplicar durante su trabajo los principios Básicos del Buen Conductor.</a:t>
            </a:r>
          </a:p>
        </p:txBody>
      </p:sp>
      <p:sp>
        <p:nvSpPr>
          <p:cNvPr id="8196" name="Text Box 6"/>
          <p:cNvSpPr txBox="1">
            <a:spLocks noChangeArrowheads="1"/>
          </p:cNvSpPr>
          <p:nvPr/>
        </p:nvSpPr>
        <p:spPr bwMode="auto">
          <a:xfrm>
            <a:off x="1774826" y="2277963"/>
            <a:ext cx="7775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CO"/>
              <a:t>2. Dominar  las normas viales para circular en las ciudades y carreteras del país.</a:t>
            </a:r>
          </a:p>
        </p:txBody>
      </p:sp>
      <p:sp>
        <p:nvSpPr>
          <p:cNvPr id="8197" name="Text Box 7"/>
          <p:cNvSpPr txBox="1">
            <a:spLocks noChangeArrowheads="1"/>
          </p:cNvSpPr>
          <p:nvPr/>
        </p:nvSpPr>
        <p:spPr bwMode="auto">
          <a:xfrm>
            <a:off x="1774826" y="3143151"/>
            <a:ext cx="7345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CO" dirty="0"/>
              <a:t>3. Aplicar el procedimiento en caso  accidente de transito .</a:t>
            </a:r>
          </a:p>
        </p:txBody>
      </p:sp>
      <p:sp>
        <p:nvSpPr>
          <p:cNvPr id="8198" name="Text Box 8"/>
          <p:cNvSpPr txBox="1">
            <a:spLocks noChangeArrowheads="1"/>
          </p:cNvSpPr>
          <p:nvPr/>
        </p:nvSpPr>
        <p:spPr bwMode="auto">
          <a:xfrm>
            <a:off x="1774826" y="3733702"/>
            <a:ext cx="777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CO" dirty="0"/>
              <a:t>4. Ejecutar las políticas del SGI asociadas a la labor de Conducción en </a:t>
            </a:r>
            <a:r>
              <a:rPr lang="es-ES" altLang="es-CO" b="1" i="1" dirty="0" err="1">
                <a:solidFill>
                  <a:srgbClr val="0070C0"/>
                </a:solidFill>
                <a:latin typeface="Century Gothic" panose="020B0502020202020204" pitchFamily="34" charset="0"/>
              </a:rPr>
              <a:t>Esconaltur</a:t>
            </a:r>
            <a:endParaRPr lang="es-ES" altLang="es-CO" dirty="0">
              <a:solidFill>
                <a:srgbClr val="0070C0"/>
              </a:solidFill>
              <a:latin typeface="Century Gothic" panose="020B0502020202020204" pitchFamily="34" charset="0"/>
            </a:endParaRPr>
          </a:p>
        </p:txBody>
      </p:sp>
      <p:sp>
        <p:nvSpPr>
          <p:cNvPr id="8199" name="Text Box 9"/>
          <p:cNvSpPr txBox="1">
            <a:spLocks noChangeArrowheads="1"/>
          </p:cNvSpPr>
          <p:nvPr/>
        </p:nvSpPr>
        <p:spPr bwMode="auto">
          <a:xfrm>
            <a:off x="1774826" y="4597301"/>
            <a:ext cx="7775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CO" dirty="0"/>
              <a:t>5. Asociar  los valores de la compañía en su rol como Buen Conductor</a:t>
            </a:r>
            <a:r>
              <a:rPr lang="es-ES" altLang="es-CO" dirty="0">
                <a:solidFill>
                  <a:srgbClr val="FF0000"/>
                </a:solidFill>
                <a:latin typeface="Century Gothic" panose="020B0502020202020204" pitchFamily="34" charset="0"/>
              </a:rPr>
              <a:t>.</a:t>
            </a:r>
          </a:p>
        </p:txBody>
      </p:sp>
    </p:spTree>
    <p:extLst>
      <p:ext uri="{BB962C8B-B14F-4D97-AF65-F5344CB8AC3E}">
        <p14:creationId xmlns:p14="http://schemas.microsoft.com/office/powerpoint/2010/main" val="202257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9 Imagen" descr="borrachos.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4810126"/>
            <a:ext cx="23812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4"/>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
        <p:nvSpPr>
          <p:cNvPr id="9220" name="Rectangle 6"/>
          <p:cNvSpPr>
            <a:spLocks noChangeArrowheads="1"/>
          </p:cNvSpPr>
          <p:nvPr/>
        </p:nvSpPr>
        <p:spPr bwMode="auto">
          <a:xfrm>
            <a:off x="1631951" y="1341438"/>
            <a:ext cx="5832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dirty="0"/>
              <a:t>1. Principios Básicos de “El buen Conductor”</a:t>
            </a:r>
          </a:p>
        </p:txBody>
      </p:sp>
      <p:sp>
        <p:nvSpPr>
          <p:cNvPr id="9221" name="Rectangle 9"/>
          <p:cNvSpPr>
            <a:spLocks noChangeArrowheads="1"/>
          </p:cNvSpPr>
          <p:nvPr/>
        </p:nvSpPr>
        <p:spPr bwMode="auto">
          <a:xfrm>
            <a:off x="1703388" y="1978025"/>
            <a:ext cx="88566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a:t>La prevención de accidentes se inicia con una correcta planeación de sus actividades, para ello es importante que tenga en cuenta las siguientes recomendaciones antes de iniciar su labor. Usted es el capital humano más importante para nosotros.</a:t>
            </a:r>
          </a:p>
        </p:txBody>
      </p:sp>
      <p:sp>
        <p:nvSpPr>
          <p:cNvPr id="9222" name="Rectangle 11"/>
          <p:cNvSpPr>
            <a:spLocks noChangeArrowheads="1"/>
          </p:cNvSpPr>
          <p:nvPr/>
        </p:nvSpPr>
        <p:spPr bwMode="auto">
          <a:xfrm>
            <a:off x="4367213" y="3857626"/>
            <a:ext cx="5759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b="1">
                <a:solidFill>
                  <a:srgbClr val="FF0000"/>
                </a:solidFill>
              </a:rPr>
              <a:t>b.</a:t>
            </a:r>
            <a:r>
              <a:rPr lang="es-ES" altLang="es-CO" sz="1400"/>
              <a:t> Evite tomar bebidas alcohólicas, medicamentos o drogas, y comer en exceso cuando conduzca, puede verse involucrado en situaciones de riesgo. Su capacidad de reacción debe ser ágil y rápida de manera que le permita maniobrar frente a una situación de emergencia.</a:t>
            </a:r>
          </a:p>
        </p:txBody>
      </p:sp>
      <p:sp>
        <p:nvSpPr>
          <p:cNvPr id="9223" name="Rectangle 12"/>
          <p:cNvSpPr>
            <a:spLocks noChangeArrowheads="1"/>
          </p:cNvSpPr>
          <p:nvPr/>
        </p:nvSpPr>
        <p:spPr bwMode="auto">
          <a:xfrm>
            <a:off x="4295776" y="2786064"/>
            <a:ext cx="5832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b="1">
                <a:solidFill>
                  <a:srgbClr val="FF0000"/>
                </a:solidFill>
              </a:rPr>
              <a:t>a.</a:t>
            </a:r>
            <a:r>
              <a:rPr lang="es-ES" altLang="es-CO" sz="1400"/>
              <a:t> Asegúrese de estar en las condiciones físicas y psicológicas óptimas para  iniciar el recorrido. Es importante que usted posea una capacidad visual y cardiovascular adecuada para conducir el vehículo asignado y soportar las jornadas de trabajo.</a:t>
            </a:r>
          </a:p>
        </p:txBody>
      </p:sp>
    </p:spTree>
    <p:extLst>
      <p:ext uri="{BB962C8B-B14F-4D97-AF65-F5344CB8AC3E}">
        <p14:creationId xmlns:p14="http://schemas.microsoft.com/office/powerpoint/2010/main" val="205230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1703389" y="1916113"/>
            <a:ext cx="85693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b="1">
                <a:solidFill>
                  <a:srgbClr val="FF0000"/>
                </a:solidFill>
              </a:rPr>
              <a:t>c.</a:t>
            </a:r>
            <a:r>
              <a:rPr lang="es-ES" altLang="es-CO" sz="1400"/>
              <a:t> Mantenga el campo necesario de visión, la atención permanente a la conducción, y la libertad de movimientos para garantizar su propia seguridad, la del resto de ocupantes del vehículo y la de los demás usuarios de la vía.</a:t>
            </a:r>
          </a:p>
        </p:txBody>
      </p:sp>
      <p:sp>
        <p:nvSpPr>
          <p:cNvPr id="1028" name="Rectangle 7"/>
          <p:cNvSpPr>
            <a:spLocks noChangeArrowheads="1"/>
          </p:cNvSpPr>
          <p:nvPr/>
        </p:nvSpPr>
        <p:spPr bwMode="auto">
          <a:xfrm>
            <a:off x="1635126" y="5432425"/>
            <a:ext cx="81010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b="1" dirty="0">
                <a:solidFill>
                  <a:srgbClr val="FF0000"/>
                </a:solidFill>
              </a:rPr>
              <a:t>d.</a:t>
            </a:r>
            <a:r>
              <a:rPr lang="es-ES" altLang="es-CO" sz="1400" dirty="0"/>
              <a:t> Realice pausas durante la jornada de conducción; el cansancio excesivo provoca situaciones de peligro. Cuando las realice infórmele a su Coordinador.</a:t>
            </a:r>
          </a:p>
        </p:txBody>
      </p:sp>
      <p:sp>
        <p:nvSpPr>
          <p:cNvPr id="1029" name="Rectangle 8"/>
          <p:cNvSpPr>
            <a:spLocks noChangeArrowheads="1"/>
          </p:cNvSpPr>
          <p:nvPr/>
        </p:nvSpPr>
        <p:spPr bwMode="auto">
          <a:xfrm>
            <a:off x="1636714" y="6165850"/>
            <a:ext cx="7196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b="1" dirty="0">
                <a:solidFill>
                  <a:srgbClr val="FF0000"/>
                </a:solidFill>
              </a:rPr>
              <a:t>e.</a:t>
            </a:r>
            <a:r>
              <a:rPr lang="es-ES" altLang="es-CO" sz="1400" dirty="0"/>
              <a:t> Garantice la revisión del vehículo con el fin de evitar posibles complicaciones durante el día. </a:t>
            </a:r>
          </a:p>
        </p:txBody>
      </p:sp>
      <p:sp>
        <p:nvSpPr>
          <p:cNvPr id="1030" name="Rectangle 9"/>
          <p:cNvSpPr>
            <a:spLocks noChangeArrowheads="1"/>
          </p:cNvSpPr>
          <p:nvPr/>
        </p:nvSpPr>
        <p:spPr bwMode="auto">
          <a:xfrm>
            <a:off x="1631951" y="1341438"/>
            <a:ext cx="5832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dirty="0"/>
              <a:t>1. Principios Básicos de “El buen Conductor”</a:t>
            </a:r>
          </a:p>
        </p:txBody>
      </p:sp>
      <p:sp>
        <p:nvSpPr>
          <p:cNvPr id="1031" name="Text Box 14"/>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
        <p:nvSpPr>
          <p:cNvPr id="1036" name="Rectangle 12"/>
          <p:cNvSpPr>
            <a:spLocks noChangeArrowheads="1"/>
          </p:cNvSpPr>
          <p:nvPr/>
        </p:nvSpPr>
        <p:spPr bwMode="auto">
          <a:xfrm>
            <a:off x="8688388" y="2781300"/>
            <a:ext cx="10795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CO" altLang="es-CO" sz="800" b="1" dirty="0"/>
              <a:t>Verificación estado </a:t>
            </a:r>
          </a:p>
          <a:p>
            <a:pPr algn="ctr"/>
            <a:r>
              <a:rPr lang="es-CO" altLang="es-CO" sz="800" b="1" dirty="0"/>
              <a:t>En el PULI</a:t>
            </a:r>
          </a:p>
        </p:txBody>
      </p:sp>
      <p:pic>
        <p:nvPicPr>
          <p:cNvPr id="1037" name="Picture 13" descr="MCj043982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126" y="2924176"/>
            <a:ext cx="576263" cy="576263"/>
          </a:xfrm>
          <a:prstGeom prst="rect">
            <a:avLst/>
          </a:prstGeom>
          <a:noFill/>
          <a:extLst>
            <a:ext uri="{909E8E84-426E-40DD-AFC4-6F175D3DCCD1}">
              <a14:hiddenFill xmlns:a14="http://schemas.microsoft.com/office/drawing/2010/main">
                <a:solidFill>
                  <a:srgbClr val="FFFFFF"/>
                </a:solidFill>
              </a14:hiddenFill>
            </a:ext>
          </a:extLst>
        </p:spPr>
      </p:pic>
      <p:sp>
        <p:nvSpPr>
          <p:cNvPr id="1038" name="Line 14"/>
          <p:cNvSpPr>
            <a:spLocks noChangeShapeType="1"/>
          </p:cNvSpPr>
          <p:nvPr/>
        </p:nvSpPr>
        <p:spPr bwMode="auto">
          <a:xfrm flipH="1">
            <a:off x="7824789" y="3213100"/>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nvGrpSpPr>
          <p:cNvPr id="3" name="Grupo 2"/>
          <p:cNvGrpSpPr/>
          <p:nvPr/>
        </p:nvGrpSpPr>
        <p:grpSpPr>
          <a:xfrm>
            <a:off x="3173413" y="2852739"/>
            <a:ext cx="5010150" cy="2471737"/>
            <a:chOff x="157163" y="3988507"/>
            <a:chExt cx="5010150" cy="2471737"/>
          </a:xfrm>
        </p:grpSpPr>
        <p:pic>
          <p:nvPicPr>
            <p:cNvPr id="12" name="Imagen 11"/>
            <p:cNvPicPr>
              <a:picLocks noChangeAspect="1"/>
            </p:cNvPicPr>
            <p:nvPr/>
          </p:nvPicPr>
          <p:blipFill>
            <a:blip r:embed="rId3"/>
            <a:stretch>
              <a:fillRect/>
            </a:stretch>
          </p:blipFill>
          <p:spPr>
            <a:xfrm>
              <a:off x="157163" y="4117094"/>
              <a:ext cx="5010150" cy="2343150"/>
            </a:xfrm>
            <a:prstGeom prst="rect">
              <a:avLst/>
            </a:prstGeom>
          </p:spPr>
        </p:pic>
        <p:pic>
          <p:nvPicPr>
            <p:cNvPr id="13" name="Imagen 12"/>
            <p:cNvPicPr>
              <a:picLocks noChangeAspect="1"/>
            </p:cNvPicPr>
            <p:nvPr/>
          </p:nvPicPr>
          <p:blipFill rotWithShape="1">
            <a:blip r:embed="rId4" cstate="print">
              <a:extLst>
                <a:ext uri="{28A0092B-C50C-407E-A947-70E740481C1C}">
                  <a14:useLocalDpi xmlns:a14="http://schemas.microsoft.com/office/drawing/2010/main" val="0"/>
                </a:ext>
              </a:extLst>
            </a:blip>
            <a:srcRect l="10458" t="15522" r="7544" b="15523"/>
            <a:stretch/>
          </p:blipFill>
          <p:spPr>
            <a:xfrm>
              <a:off x="1043608" y="3988507"/>
              <a:ext cx="3384376" cy="1224137"/>
            </a:xfrm>
            <a:prstGeom prst="rect">
              <a:avLst/>
            </a:prstGeom>
          </p:spPr>
        </p:pic>
      </p:grpSp>
    </p:spTree>
    <p:extLst>
      <p:ext uri="{BB962C8B-B14F-4D97-AF65-F5344CB8AC3E}">
        <p14:creationId xmlns:p14="http://schemas.microsoft.com/office/powerpoint/2010/main" val="2461691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9"/>
          <p:cNvSpPr>
            <a:spLocks noChangeArrowheads="1"/>
          </p:cNvSpPr>
          <p:nvPr/>
        </p:nvSpPr>
        <p:spPr bwMode="auto">
          <a:xfrm>
            <a:off x="1631951" y="1481138"/>
            <a:ext cx="6327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dirty="0"/>
              <a:t>2. Sistema de Gestión integral para el “buen conductor”</a:t>
            </a:r>
          </a:p>
        </p:txBody>
      </p:sp>
      <p:sp>
        <p:nvSpPr>
          <p:cNvPr id="10244" name="Rectangle 10"/>
          <p:cNvSpPr>
            <a:spLocks noChangeArrowheads="1"/>
          </p:cNvSpPr>
          <p:nvPr/>
        </p:nvSpPr>
        <p:spPr bwMode="auto">
          <a:xfrm>
            <a:off x="1703389" y="2276476"/>
            <a:ext cx="62642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dirty="0"/>
              <a:t>Para </a:t>
            </a:r>
            <a:r>
              <a:rPr lang="es-ES" altLang="es-CO" sz="1400" b="1" i="1" dirty="0">
                <a:solidFill>
                  <a:srgbClr val="FF0000"/>
                </a:solidFill>
                <a:latin typeface="Century Gothic" panose="020B0502020202020204" pitchFamily="34" charset="0"/>
              </a:rPr>
              <a:t>ESCONALTUR</a:t>
            </a:r>
            <a:r>
              <a:rPr lang="es-ES" altLang="es-CO" sz="1400" dirty="0"/>
              <a:t> el Sistema de Gestión Integral corresponde a un sistema que gestiona requisitos relacionados con la prevención de la contaminación y cuidado del medio ambiente, prevención de accidentes e incidentes, prevención en la generación de enfermedades profesionales y mejora continua, para conseguir la satisfacción del cliente. El sistema implementado en envía agrupa los siguientes sistemas:</a:t>
            </a:r>
          </a:p>
        </p:txBody>
      </p:sp>
      <p:sp>
        <p:nvSpPr>
          <p:cNvPr id="10245" name="Rectangle 11"/>
          <p:cNvSpPr>
            <a:spLocks noChangeArrowheads="1"/>
          </p:cNvSpPr>
          <p:nvPr/>
        </p:nvSpPr>
        <p:spPr bwMode="auto">
          <a:xfrm>
            <a:off x="2855914" y="4141788"/>
            <a:ext cx="496887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dirty="0"/>
              <a:t>- ISO-9001- Sistemas de Gestión de Calidad</a:t>
            </a:r>
          </a:p>
          <a:p>
            <a:pPr eaLnBrk="1" hangingPunct="1">
              <a:spcBef>
                <a:spcPct val="50000"/>
              </a:spcBef>
            </a:pPr>
            <a:r>
              <a:rPr lang="es-ES" altLang="es-CO" sz="1400" dirty="0">
                <a:solidFill>
                  <a:srgbClr val="006600"/>
                </a:solidFill>
              </a:rPr>
              <a:t>- </a:t>
            </a:r>
            <a:r>
              <a:rPr lang="es-ES" altLang="es-CO" sz="1400" dirty="0">
                <a:solidFill>
                  <a:srgbClr val="0000FF"/>
                </a:solidFill>
              </a:rPr>
              <a:t>OHSAS – 18001 Sistemas de salud y Seguridad industrial</a:t>
            </a:r>
            <a:r>
              <a:rPr lang="es-ES" altLang="es-CO" sz="1400" dirty="0"/>
              <a:t> </a:t>
            </a:r>
          </a:p>
        </p:txBody>
      </p:sp>
      <p:sp>
        <p:nvSpPr>
          <p:cNvPr id="10246" name="Rectangle 12"/>
          <p:cNvSpPr>
            <a:spLocks noChangeArrowheads="1"/>
          </p:cNvSpPr>
          <p:nvPr/>
        </p:nvSpPr>
        <p:spPr bwMode="auto">
          <a:xfrm>
            <a:off x="1630364" y="5503863"/>
            <a:ext cx="7921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dirty="0"/>
              <a:t>Por esta razón, a continuación se anexan las recomendaciones básicas que “El 	Buen Conductor” debe tener en cuenta para cumplir con la normatividad </a:t>
            </a:r>
          </a:p>
        </p:txBody>
      </p:sp>
      <p:sp>
        <p:nvSpPr>
          <p:cNvPr id="10247" name="Text Box 13"/>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grpSp>
        <p:nvGrpSpPr>
          <p:cNvPr id="21" name="Grupo 20"/>
          <p:cNvGrpSpPr/>
          <p:nvPr/>
        </p:nvGrpSpPr>
        <p:grpSpPr>
          <a:xfrm>
            <a:off x="7829047" y="2219069"/>
            <a:ext cx="2528694" cy="2884803"/>
            <a:chOff x="1907717" y="2116032"/>
            <a:chExt cx="2528694" cy="2884803"/>
          </a:xfrm>
        </p:grpSpPr>
        <p:sp>
          <p:nvSpPr>
            <p:cNvPr id="2" name="Elipse 1"/>
            <p:cNvSpPr/>
            <p:nvPr/>
          </p:nvSpPr>
          <p:spPr>
            <a:xfrm>
              <a:off x="1907717" y="2172259"/>
              <a:ext cx="2520280" cy="2520280"/>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3" name="Elipse 2"/>
            <p:cNvSpPr/>
            <p:nvPr/>
          </p:nvSpPr>
          <p:spPr>
            <a:xfrm>
              <a:off x="2627797" y="2907551"/>
              <a:ext cx="1080120" cy="108012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sz="900" dirty="0">
                  <a:solidFill>
                    <a:srgbClr val="0070C0"/>
                  </a:solidFill>
                </a:rPr>
                <a:t>SISTEMA DE GESTIÓN INTEGRAL</a:t>
              </a:r>
            </a:p>
            <a:p>
              <a:pPr algn="ctr"/>
              <a:endParaRPr lang="es-CO" sz="900" dirty="0">
                <a:solidFill>
                  <a:srgbClr val="0070C0"/>
                </a:solidFill>
              </a:endParaRPr>
            </a:p>
            <a:p>
              <a:pPr algn="ctr"/>
              <a:endParaRPr lang="es-CO" sz="900" dirty="0">
                <a:solidFill>
                  <a:srgbClr val="0070C0"/>
                </a:solidFill>
              </a:endParaRPr>
            </a:p>
            <a:p>
              <a:pPr algn="ctr"/>
              <a:endParaRPr lang="es-CO" sz="900" dirty="0">
                <a:solidFill>
                  <a:srgbClr val="0070C0"/>
                </a:solidFill>
              </a:endParaRPr>
            </a:p>
            <a:p>
              <a:pPr algn="ctr"/>
              <a:endParaRPr lang="es-CO" sz="900" dirty="0">
                <a:solidFill>
                  <a:srgbClr val="0070C0"/>
                </a:solidFill>
              </a:endParaRPr>
            </a:p>
          </p:txBody>
        </p:sp>
        <p:pic>
          <p:nvPicPr>
            <p:cNvPr id="13" name="Imagen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482148"/>
              <a:ext cx="764374" cy="283538"/>
            </a:xfrm>
            <a:prstGeom prst="rect">
              <a:avLst/>
            </a:prstGeom>
            <a:noFill/>
          </p:spPr>
        </p:pic>
        <p:cxnSp>
          <p:nvCxnSpPr>
            <p:cNvPr id="9" name="Conector recto 8"/>
            <p:cNvCxnSpPr/>
            <p:nvPr/>
          </p:nvCxnSpPr>
          <p:spPr>
            <a:xfrm>
              <a:off x="1996757" y="2979559"/>
              <a:ext cx="631040" cy="305425"/>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17" name="Conector recto 16"/>
            <p:cNvCxnSpPr/>
            <p:nvPr/>
          </p:nvCxnSpPr>
          <p:spPr>
            <a:xfrm flipV="1">
              <a:off x="3707904" y="3132271"/>
              <a:ext cx="648072" cy="176439"/>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3167857" y="3983259"/>
              <a:ext cx="0" cy="7092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ángulo 19"/>
            <p:cNvSpPr/>
            <p:nvPr/>
          </p:nvSpPr>
          <p:spPr>
            <a:xfrm>
              <a:off x="2219037" y="2116032"/>
              <a:ext cx="1872209" cy="736904"/>
            </a:xfrm>
            <a:prstGeom prst="rect">
              <a:avLst/>
            </a:prstGeom>
            <a:noFill/>
          </p:spPr>
          <p:txBody>
            <a:bodyPr spcFirstLastPara="1" wrap="none" lIns="91440" tIns="45720" rIns="91440" bIns="45720" numCol="1">
              <a:prstTxWarp prst="textArchUp">
                <a:avLst>
                  <a:gd name="adj" fmla="val 10433283"/>
                </a:avLst>
              </a:prstTxWarp>
              <a:spAutoFit/>
            </a:bodyPr>
            <a:lstStyle/>
            <a:p>
              <a:pPr algn="ctr"/>
              <a:r>
                <a:rPr lang="es-ES" sz="1100" b="1" dirty="0">
                  <a:ln w="0"/>
                  <a:solidFill>
                    <a:srgbClr val="0070C0"/>
                  </a:solidFill>
                  <a:effectLst>
                    <a:outerShdw blurRad="38100" dist="19050" dir="2700000" algn="tl" rotWithShape="0">
                      <a:schemeClr val="dk1">
                        <a:alpha val="40000"/>
                      </a:schemeClr>
                    </a:outerShdw>
                  </a:effectLst>
                  <a:latin typeface="+mj-lt"/>
                </a:rPr>
                <a:t>SEGURIDAD Y SALUD OCUPACIONAL</a:t>
              </a:r>
            </a:p>
          </p:txBody>
        </p:sp>
        <p:sp>
          <p:nvSpPr>
            <p:cNvPr id="27" name="Rectángulo 26"/>
            <p:cNvSpPr/>
            <p:nvPr/>
          </p:nvSpPr>
          <p:spPr>
            <a:xfrm rot="14221815">
              <a:off x="1403791" y="3691227"/>
              <a:ext cx="1872209" cy="736904"/>
            </a:xfrm>
            <a:prstGeom prst="rect">
              <a:avLst/>
            </a:prstGeom>
            <a:noFill/>
          </p:spPr>
          <p:txBody>
            <a:bodyPr spcFirstLastPara="1" wrap="none" lIns="91440" tIns="45720" rIns="91440" bIns="45720" numCol="1">
              <a:prstTxWarp prst="textArchUp">
                <a:avLst>
                  <a:gd name="adj" fmla="val 10433283"/>
                </a:avLst>
              </a:prstTxWarp>
              <a:spAutoFit/>
            </a:bodyPr>
            <a:lstStyle/>
            <a:p>
              <a:pPr algn="ctr"/>
              <a:r>
                <a:rPr lang="es-ES" sz="1100" b="1" dirty="0">
                  <a:ln w="0"/>
                  <a:solidFill>
                    <a:srgbClr val="FF0000"/>
                  </a:solidFill>
                  <a:effectLst>
                    <a:outerShdw blurRad="38100" dist="38100" dir="2700000" algn="tl">
                      <a:srgbClr val="000000">
                        <a:alpha val="43137"/>
                      </a:srgbClr>
                    </a:outerShdw>
                  </a:effectLst>
                  <a:latin typeface="+mj-lt"/>
                </a:rPr>
                <a:t>CALIDAD</a:t>
              </a:r>
            </a:p>
          </p:txBody>
        </p:sp>
        <p:sp>
          <p:nvSpPr>
            <p:cNvPr id="28" name="Rectángulo 27"/>
            <p:cNvSpPr/>
            <p:nvPr/>
          </p:nvSpPr>
          <p:spPr>
            <a:xfrm rot="7444347">
              <a:off x="3131854" y="3696279"/>
              <a:ext cx="1872209" cy="736904"/>
            </a:xfrm>
            <a:prstGeom prst="rect">
              <a:avLst/>
            </a:prstGeom>
            <a:noFill/>
          </p:spPr>
          <p:txBody>
            <a:bodyPr spcFirstLastPara="1" wrap="none" lIns="91440" tIns="45720" rIns="91440" bIns="45720" numCol="1">
              <a:prstTxWarp prst="textArchUp">
                <a:avLst>
                  <a:gd name="adj" fmla="val 10433283"/>
                </a:avLst>
              </a:prstTxWarp>
              <a:spAutoFit/>
            </a:bodyPr>
            <a:lstStyle/>
            <a:p>
              <a:pPr algn="ctr"/>
              <a:r>
                <a:rPr lang="es-ES" sz="1100" b="1" dirty="0">
                  <a:ln w="0"/>
                  <a:solidFill>
                    <a:srgbClr val="0070C0"/>
                  </a:solidFill>
                  <a:effectLst>
                    <a:outerShdw blurRad="38100" dist="19050" dir="2700000" algn="tl" rotWithShape="0">
                      <a:schemeClr val="dk1">
                        <a:alpha val="40000"/>
                      </a:schemeClr>
                    </a:outerShdw>
                  </a:effectLst>
                  <a:latin typeface="+mj-lt"/>
                </a:rPr>
                <a:t>MEDIO AMBIENTE</a:t>
              </a:r>
            </a:p>
          </p:txBody>
        </p:sp>
      </p:grpSp>
    </p:spTree>
    <p:extLst>
      <p:ext uri="{BB962C8B-B14F-4D97-AF65-F5344CB8AC3E}">
        <p14:creationId xmlns:p14="http://schemas.microsoft.com/office/powerpoint/2010/main" val="266673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31950" y="1196975"/>
            <a:ext cx="5493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dirty="0"/>
              <a:t>2.1 Salud Ocupacional para el “buen conductor”</a:t>
            </a:r>
          </a:p>
        </p:txBody>
      </p:sp>
      <p:sp>
        <p:nvSpPr>
          <p:cNvPr id="11267" name="Rectangle 7"/>
          <p:cNvSpPr>
            <a:spLocks noChangeArrowheads="1"/>
          </p:cNvSpPr>
          <p:nvPr/>
        </p:nvSpPr>
        <p:spPr bwMode="auto">
          <a:xfrm>
            <a:off x="1703389" y="1758950"/>
            <a:ext cx="8785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a:t>Es importante que durante su jornada laboral tenga en cuenta los siguientes aspectos de seguridad y salud durante el desarrollo de su trabajo.</a:t>
            </a:r>
          </a:p>
        </p:txBody>
      </p:sp>
      <p:sp>
        <p:nvSpPr>
          <p:cNvPr id="11268" name="Rectangle 8"/>
          <p:cNvSpPr>
            <a:spLocks noChangeArrowheads="1"/>
          </p:cNvSpPr>
          <p:nvPr/>
        </p:nvSpPr>
        <p:spPr bwMode="auto">
          <a:xfrm>
            <a:off x="3470276" y="2492375"/>
            <a:ext cx="544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600" b="1">
                <a:solidFill>
                  <a:srgbClr val="FF0000"/>
                </a:solidFill>
              </a:rPr>
              <a:t>a. Indicaciones para ascenso y descenso de vehículos</a:t>
            </a:r>
          </a:p>
        </p:txBody>
      </p:sp>
      <p:pic>
        <p:nvPicPr>
          <p:cNvPr id="11269" name="2 Imagen" descr="M21.gif"/>
          <p:cNvPicPr>
            <a:picLocks noChangeAspect="1"/>
          </p:cNvPicPr>
          <p:nvPr/>
        </p:nvPicPr>
        <p:blipFill>
          <a:blip r:embed="rId2">
            <a:extLst>
              <a:ext uri="{28A0092B-C50C-407E-A947-70E740481C1C}">
                <a14:useLocalDpi xmlns:a14="http://schemas.microsoft.com/office/drawing/2010/main" val="0"/>
              </a:ext>
            </a:extLst>
          </a:blip>
          <a:srcRect l="12582" t="70621" r="55101" b="15370"/>
          <a:stretch>
            <a:fillRect/>
          </a:stretch>
        </p:blipFill>
        <p:spPr bwMode="auto">
          <a:xfrm>
            <a:off x="1703389" y="3429000"/>
            <a:ext cx="23399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2 Imagen" descr="M21.gif"/>
          <p:cNvPicPr>
            <a:picLocks noChangeAspect="1"/>
          </p:cNvPicPr>
          <p:nvPr/>
        </p:nvPicPr>
        <p:blipFill>
          <a:blip r:embed="rId2">
            <a:extLst>
              <a:ext uri="{28A0092B-C50C-407E-A947-70E740481C1C}">
                <a14:useLocalDpi xmlns:a14="http://schemas.microsoft.com/office/drawing/2010/main" val="0"/>
              </a:ext>
            </a:extLst>
          </a:blip>
          <a:srcRect l="47882" t="70621" r="19801" b="15370"/>
          <a:stretch>
            <a:fillRect/>
          </a:stretch>
        </p:blipFill>
        <p:spPr bwMode="auto">
          <a:xfrm>
            <a:off x="4440239" y="3429000"/>
            <a:ext cx="23399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11"/>
          <p:cNvSpPr>
            <a:spLocks noChangeArrowheads="1"/>
          </p:cNvSpPr>
          <p:nvPr/>
        </p:nvSpPr>
        <p:spPr bwMode="auto">
          <a:xfrm>
            <a:off x="1703388" y="2911475"/>
            <a:ext cx="230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sz="1400"/>
              <a:t>Siga los siguientes pasos:</a:t>
            </a:r>
          </a:p>
        </p:txBody>
      </p:sp>
      <p:pic>
        <p:nvPicPr>
          <p:cNvPr id="11272" name="2 Imagen" descr="M22.gif"/>
          <p:cNvPicPr>
            <a:picLocks noChangeAspect="1"/>
          </p:cNvPicPr>
          <p:nvPr/>
        </p:nvPicPr>
        <p:blipFill>
          <a:blip r:embed="rId3">
            <a:extLst>
              <a:ext uri="{28A0092B-C50C-407E-A947-70E740481C1C}">
                <a14:useLocalDpi xmlns:a14="http://schemas.microsoft.com/office/drawing/2010/main" val="0"/>
              </a:ext>
            </a:extLst>
          </a:blip>
          <a:srcRect l="19803" t="4916" r="48851" b="81517"/>
          <a:stretch>
            <a:fillRect/>
          </a:stretch>
        </p:blipFill>
        <p:spPr bwMode="auto">
          <a:xfrm>
            <a:off x="7464426" y="3444875"/>
            <a:ext cx="2303463"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2 Imagen" descr="M22.gif"/>
          <p:cNvPicPr>
            <a:picLocks noChangeAspect="1"/>
          </p:cNvPicPr>
          <p:nvPr/>
        </p:nvPicPr>
        <p:blipFill>
          <a:blip r:embed="rId3">
            <a:extLst>
              <a:ext uri="{28A0092B-C50C-407E-A947-70E740481C1C}">
                <a14:useLocalDpi xmlns:a14="http://schemas.microsoft.com/office/drawing/2010/main" val="0"/>
              </a:ext>
            </a:extLst>
          </a:blip>
          <a:srcRect l="55080" t="4916" r="13553" b="81517"/>
          <a:stretch>
            <a:fillRect/>
          </a:stretch>
        </p:blipFill>
        <p:spPr bwMode="auto">
          <a:xfrm>
            <a:off x="4487863" y="5157789"/>
            <a:ext cx="2305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4"/>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908049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2 Imagen" descr="M22.gif"/>
          <p:cNvPicPr>
            <a:picLocks noChangeAspect="1"/>
          </p:cNvPicPr>
          <p:nvPr/>
        </p:nvPicPr>
        <p:blipFill>
          <a:blip r:embed="rId2">
            <a:extLst>
              <a:ext uri="{28A0092B-C50C-407E-A947-70E740481C1C}">
                <a14:useLocalDpi xmlns:a14="http://schemas.microsoft.com/office/drawing/2010/main" val="0"/>
              </a:ext>
            </a:extLst>
          </a:blip>
          <a:srcRect l="19801" t="50211" r="48831" b="35594"/>
          <a:stretch>
            <a:fillRect/>
          </a:stretch>
        </p:blipFill>
        <p:spPr bwMode="auto">
          <a:xfrm>
            <a:off x="6527800" y="3498850"/>
            <a:ext cx="23050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2 Imagen" descr="M22.gif"/>
          <p:cNvPicPr>
            <a:picLocks noChangeAspect="1"/>
          </p:cNvPicPr>
          <p:nvPr/>
        </p:nvPicPr>
        <p:blipFill>
          <a:blip r:embed="rId2">
            <a:extLst>
              <a:ext uri="{28A0092B-C50C-407E-A947-70E740481C1C}">
                <a14:useLocalDpi xmlns:a14="http://schemas.microsoft.com/office/drawing/2010/main" val="0"/>
              </a:ext>
            </a:extLst>
          </a:blip>
          <a:srcRect l="19803" t="19707" r="48851" b="65639"/>
          <a:stretch>
            <a:fillRect/>
          </a:stretch>
        </p:blipFill>
        <p:spPr bwMode="auto">
          <a:xfrm>
            <a:off x="1847851" y="1716089"/>
            <a:ext cx="230346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ChangeArrowheads="1"/>
          </p:cNvSpPr>
          <p:nvPr/>
        </p:nvSpPr>
        <p:spPr bwMode="auto">
          <a:xfrm>
            <a:off x="1631950" y="1196975"/>
            <a:ext cx="5493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s-ES" altLang="es-CO" b="1" dirty="0"/>
              <a:t>2.1 Salud Ocupacional para el “buen conductor”</a:t>
            </a:r>
          </a:p>
        </p:txBody>
      </p:sp>
      <p:pic>
        <p:nvPicPr>
          <p:cNvPr id="12293" name="2 Imagen" descr="M22.gif"/>
          <p:cNvPicPr>
            <a:picLocks noChangeAspect="1"/>
          </p:cNvPicPr>
          <p:nvPr/>
        </p:nvPicPr>
        <p:blipFill>
          <a:blip r:embed="rId2">
            <a:extLst>
              <a:ext uri="{28A0092B-C50C-407E-A947-70E740481C1C}">
                <a14:useLocalDpi xmlns:a14="http://schemas.microsoft.com/office/drawing/2010/main" val="0"/>
              </a:ext>
            </a:extLst>
          </a:blip>
          <a:srcRect l="54108" t="19707" r="13574" b="65639"/>
          <a:stretch>
            <a:fillRect/>
          </a:stretch>
        </p:blipFill>
        <p:spPr bwMode="auto">
          <a:xfrm>
            <a:off x="4872038" y="1716089"/>
            <a:ext cx="23749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2 Imagen" descr="M22.gif"/>
          <p:cNvPicPr>
            <a:picLocks noChangeAspect="1"/>
          </p:cNvPicPr>
          <p:nvPr/>
        </p:nvPicPr>
        <p:blipFill>
          <a:blip r:embed="rId2">
            <a:extLst>
              <a:ext uri="{28A0092B-C50C-407E-A947-70E740481C1C}">
                <a14:useLocalDpi xmlns:a14="http://schemas.microsoft.com/office/drawing/2010/main" val="0"/>
              </a:ext>
            </a:extLst>
          </a:blip>
          <a:srcRect l="19801" t="34790" r="48831" b="51015"/>
          <a:stretch>
            <a:fillRect/>
          </a:stretch>
        </p:blipFill>
        <p:spPr bwMode="auto">
          <a:xfrm>
            <a:off x="8039100" y="1700213"/>
            <a:ext cx="23050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2 Imagen" descr="M22.gif"/>
          <p:cNvPicPr>
            <a:picLocks noChangeAspect="1"/>
          </p:cNvPicPr>
          <p:nvPr/>
        </p:nvPicPr>
        <p:blipFill>
          <a:blip r:embed="rId2">
            <a:extLst>
              <a:ext uri="{28A0092B-C50C-407E-A947-70E740481C1C}">
                <a14:useLocalDpi xmlns:a14="http://schemas.microsoft.com/office/drawing/2010/main" val="0"/>
              </a:ext>
            </a:extLst>
          </a:blip>
          <a:srcRect l="54108" t="35402" r="13553" b="51027"/>
          <a:stretch>
            <a:fillRect/>
          </a:stretch>
        </p:blipFill>
        <p:spPr bwMode="auto">
          <a:xfrm>
            <a:off x="3287714" y="3516314"/>
            <a:ext cx="23764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2 Imagen" descr="M22.gif"/>
          <p:cNvPicPr>
            <a:picLocks noChangeAspect="1"/>
          </p:cNvPicPr>
          <p:nvPr/>
        </p:nvPicPr>
        <p:blipFill>
          <a:blip r:embed="rId2">
            <a:extLst>
              <a:ext uri="{28A0092B-C50C-407E-A947-70E740481C1C}">
                <a14:useLocalDpi xmlns:a14="http://schemas.microsoft.com/office/drawing/2010/main" val="0"/>
              </a:ext>
            </a:extLst>
          </a:blip>
          <a:srcRect l="54086" t="50211" r="13574" b="35594"/>
          <a:stretch>
            <a:fillRect/>
          </a:stretch>
        </p:blipFill>
        <p:spPr bwMode="auto">
          <a:xfrm>
            <a:off x="4872039" y="5200650"/>
            <a:ext cx="23764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14"/>
          <p:cNvSpPr txBox="1">
            <a:spLocks noChangeArrowheads="1"/>
          </p:cNvSpPr>
          <p:nvPr/>
        </p:nvSpPr>
        <p:spPr bwMode="auto">
          <a:xfrm>
            <a:off x="2782888" y="404814"/>
            <a:ext cx="676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CO" sz="3200" b="1" dirty="0">
                <a:solidFill>
                  <a:srgbClr val="FF0000"/>
                </a:solidFill>
                <a:cs typeface="Arial" panose="020B0604020202020204" pitchFamily="34" charset="0"/>
              </a:rPr>
              <a:t>Manual del buen conductor</a:t>
            </a:r>
            <a:endParaRPr lang="es-ES" altLang="es-CO" sz="3200" b="1" i="1"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924326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107</TotalTime>
  <Words>2995</Words>
  <Application>Microsoft Macintosh PowerPoint</Application>
  <PresentationFormat>Panorámica</PresentationFormat>
  <Paragraphs>301</Paragraphs>
  <Slides>33</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0" baseType="lpstr">
      <vt:lpstr>Century Gothic</vt:lpstr>
      <vt:lpstr>Trebuchet MS</vt:lpstr>
      <vt:lpstr>Wingdings</vt:lpstr>
      <vt:lpstr>Wingdings 3</vt:lpstr>
      <vt:lpstr>Arial</vt:lpstr>
      <vt:lpstr>Faceta</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Full name</dc:creator>
  <cp:lastModifiedBy>Usuario de Microsoft Office</cp:lastModifiedBy>
  <cp:revision>4</cp:revision>
  <dcterms:created xsi:type="dcterms:W3CDTF">2018-07-07T05:11:03Z</dcterms:created>
  <dcterms:modified xsi:type="dcterms:W3CDTF">2018-07-07T14:17:21Z</dcterms:modified>
</cp:coreProperties>
</file>